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0"/>
  </p:notesMasterIdLst>
  <p:sldIdLst>
    <p:sldId id="256" r:id="rId2"/>
    <p:sldId id="293" r:id="rId3"/>
    <p:sldId id="262" r:id="rId4"/>
    <p:sldId id="257" r:id="rId5"/>
    <p:sldId id="258" r:id="rId6"/>
    <p:sldId id="280" r:id="rId7"/>
    <p:sldId id="259" r:id="rId8"/>
    <p:sldId id="261" r:id="rId9"/>
    <p:sldId id="263" r:id="rId10"/>
    <p:sldId id="289" r:id="rId11"/>
    <p:sldId id="268" r:id="rId12"/>
    <p:sldId id="264" r:id="rId13"/>
    <p:sldId id="275" r:id="rId14"/>
    <p:sldId id="272" r:id="rId15"/>
    <p:sldId id="290" r:id="rId16"/>
    <p:sldId id="291" r:id="rId17"/>
    <p:sldId id="273" r:id="rId18"/>
    <p:sldId id="265" r:id="rId19"/>
    <p:sldId id="274" r:id="rId20"/>
    <p:sldId id="276" r:id="rId21"/>
    <p:sldId id="277" r:id="rId22"/>
    <p:sldId id="278" r:id="rId23"/>
    <p:sldId id="279" r:id="rId24"/>
    <p:sldId id="283" r:id="rId25"/>
    <p:sldId id="284" r:id="rId26"/>
    <p:sldId id="285" r:id="rId27"/>
    <p:sldId id="286" r:id="rId28"/>
    <p:sldId id="287" r:id="rId29"/>
    <p:sldId id="288" r:id="rId30"/>
    <p:sldId id="266" r:id="rId31"/>
    <p:sldId id="281" r:id="rId32"/>
    <p:sldId id="267" r:id="rId33"/>
    <p:sldId id="282" r:id="rId34"/>
    <p:sldId id="292" r:id="rId35"/>
    <p:sldId id="294" r:id="rId36"/>
    <p:sldId id="269" r:id="rId37"/>
    <p:sldId id="270" r:id="rId38"/>
    <p:sldId id="27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58771"/>
    <a:srgbClr val="336600"/>
    <a:srgbClr val="CC0000"/>
    <a:srgbClr val="FFBF3F"/>
    <a:srgbClr val="FFAA0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82193" autoAdjust="0"/>
  </p:normalViewPr>
  <p:slideViewPr>
    <p:cSldViewPr>
      <p:cViewPr varScale="1">
        <p:scale>
          <a:sx n="109" d="100"/>
          <a:sy n="109" d="100"/>
        </p:scale>
        <p:origin x="-1662" y="-28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60"/>
    </p:cViewPr>
  </p:notesTextViewPr>
  <p:sorterViewPr>
    <p:cViewPr>
      <p:scale>
        <a:sx n="100" d="100"/>
        <a:sy n="100" d="100"/>
      </p:scale>
      <p:origin x="0" y="0"/>
    </p:cViewPr>
  </p:sorterViewPr>
  <p:notesViewPr>
    <p:cSldViewPr>
      <p:cViewPr varScale="1">
        <p:scale>
          <a:sx n="101" d="100"/>
          <a:sy n="101" d="100"/>
        </p:scale>
        <p:origin x="-35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F2343-8C67-4CBE-A1D2-C014ADA58588}" type="slidenum">
              <a:rPr lang="en-US" smtClean="0"/>
              <a:t>‹#›</a:t>
            </a:fld>
            <a:endParaRPr lang="en-US"/>
          </a:p>
        </p:txBody>
      </p:sp>
      <p:sp>
        <p:nvSpPr>
          <p:cNvPr id="8" name="Notes Placeholder 7"/>
          <p:cNvSpPr>
            <a:spLocks noGrp="1"/>
          </p:cNvSpPr>
          <p:nvPr>
            <p:ph type="body" sz="quarter" idx="3"/>
          </p:nvPr>
        </p:nvSpPr>
        <p:spPr>
          <a:xfrm>
            <a:off x="762000" y="2133600"/>
            <a:ext cx="5486400" cy="65532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Image Placeholder 9"/>
          <p:cNvSpPr>
            <a:spLocks noGrp="1" noRot="1" noChangeAspect="1"/>
          </p:cNvSpPr>
          <p:nvPr>
            <p:ph type="sldImg" idx="2"/>
          </p:nvPr>
        </p:nvSpPr>
        <p:spPr>
          <a:xfrm>
            <a:off x="762000" y="381000"/>
            <a:ext cx="2209800" cy="16573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397162679"/>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Palatino Linotype" pitchFamily="18" charset="0"/>
        <a:ea typeface="+mn-ea"/>
        <a:cs typeface="+mn-cs"/>
      </a:defRPr>
    </a:lvl1pPr>
    <a:lvl2pPr marL="457200" algn="l" defTabSz="914400" rtl="0" eaLnBrk="1" latinLnBrk="0" hangingPunct="1">
      <a:defRPr sz="1000" kern="1200">
        <a:solidFill>
          <a:schemeClr val="tx1"/>
        </a:solidFill>
        <a:latin typeface="Palatino Linotype" pitchFamily="18" charset="0"/>
        <a:ea typeface="+mn-ea"/>
        <a:cs typeface="+mn-cs"/>
      </a:defRPr>
    </a:lvl2pPr>
    <a:lvl3pPr marL="914400" algn="l" defTabSz="914400" rtl="0" eaLnBrk="1" latinLnBrk="0" hangingPunct="1">
      <a:defRPr sz="1000" kern="1200">
        <a:solidFill>
          <a:schemeClr val="tx1"/>
        </a:solidFill>
        <a:latin typeface="Palatino Linotype" pitchFamily="18" charset="0"/>
        <a:ea typeface="+mn-ea"/>
        <a:cs typeface="+mn-cs"/>
      </a:defRPr>
    </a:lvl3pPr>
    <a:lvl4pPr marL="1371600" algn="l" defTabSz="914400" rtl="0" eaLnBrk="1" latinLnBrk="0" hangingPunct="1">
      <a:defRPr sz="1000" kern="1200">
        <a:solidFill>
          <a:schemeClr val="tx1"/>
        </a:solidFill>
        <a:latin typeface="Palatino Linotype" pitchFamily="18" charset="0"/>
        <a:ea typeface="+mn-ea"/>
        <a:cs typeface="+mn-cs"/>
      </a:defRPr>
    </a:lvl4pPr>
    <a:lvl5pPr marL="1828800" algn="l" defTabSz="914400" rtl="0" eaLnBrk="1" latinLnBrk="0" hangingPunct="1">
      <a:defRPr sz="1000" kern="1200">
        <a:solidFill>
          <a:schemeClr val="tx1"/>
        </a:solidFill>
        <a:latin typeface="Palatino Linotype"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kev.inburke.com/pdf/30_seconds_teacher_quality.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There are several types of talks, and I can tell you some specifics about them, but the points here apply to all of them: they basically differ in timing of the sections rather than content.</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1</a:t>
            </a:fld>
            <a:endParaRPr lang="en-US"/>
          </a:p>
        </p:txBody>
      </p:sp>
    </p:spTree>
    <p:extLst>
      <p:ext uri="{BB962C8B-B14F-4D97-AF65-F5344CB8AC3E}">
        <p14:creationId xmlns:p14="http://schemas.microsoft.com/office/powerpoint/2010/main" val="2108709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I know you counted!</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10</a:t>
            </a:fld>
            <a:endParaRPr lang="en-US"/>
          </a:p>
        </p:txBody>
      </p:sp>
    </p:spTree>
    <p:extLst>
      <p:ext uri="{BB962C8B-B14F-4D97-AF65-F5344CB8AC3E}">
        <p14:creationId xmlns:p14="http://schemas.microsoft.com/office/powerpoint/2010/main" val="266529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So now that you’ve learned what to avoid (quick: what are the six sins?), let’s talk about what to do.</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11</a:t>
            </a:fld>
            <a:endParaRPr lang="en-US"/>
          </a:p>
        </p:txBody>
      </p:sp>
    </p:spTree>
    <p:extLst>
      <p:ext uri="{BB962C8B-B14F-4D97-AF65-F5344CB8AC3E}">
        <p14:creationId xmlns:p14="http://schemas.microsoft.com/office/powerpoint/2010/main" val="408072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lvl="0"/>
            <a:r>
              <a:rPr lang="en-US" sz="1200" kern="1200" dirty="0" smtClean="0">
                <a:solidFill>
                  <a:schemeClr val="tx1"/>
                </a:solidFill>
                <a:effectLst/>
              </a:rPr>
              <a:t>Remember that your goal is for people to walk out of the room with your take-home </a:t>
            </a:r>
            <a:r>
              <a:rPr lang="en-US" sz="1200" kern="1200" dirty="0" smtClean="0">
                <a:solidFill>
                  <a:schemeClr val="tx1"/>
                </a:solidFill>
                <a:effectLst/>
              </a:rPr>
              <a:t>message:</a:t>
            </a:r>
            <a:endParaRPr lang="en-US" sz="1200" dirty="0"/>
          </a:p>
          <a:p>
            <a:pPr marL="171450" lvl="0" indent="-171450">
              <a:buFontTx/>
              <a:buChar char="-"/>
            </a:pPr>
            <a:r>
              <a:rPr lang="en-US" sz="1200" kern="1200" dirty="0" smtClean="0">
                <a:solidFill>
                  <a:schemeClr val="tx1"/>
                </a:solidFill>
                <a:effectLst/>
              </a:rPr>
              <a:t>We’re a bunch of skeptics, your job is to PERSUADE us that you are right and that what you’re doing is worthwhile</a:t>
            </a:r>
          </a:p>
          <a:p>
            <a:pPr marL="171450" lvl="0" indent="-171450">
              <a:buFontTx/>
              <a:buChar char="-"/>
            </a:pPr>
            <a:r>
              <a:rPr lang="en-US" sz="1200" kern="1200" dirty="0" smtClean="0">
                <a:solidFill>
                  <a:schemeClr val="tx1"/>
                </a:solidFill>
                <a:effectLst/>
              </a:rPr>
              <a:t>At </a:t>
            </a:r>
            <a:r>
              <a:rPr lang="en-US" sz="1200" kern="1200" dirty="0" smtClean="0">
                <a:solidFill>
                  <a:schemeClr val="tx1"/>
                </a:solidFill>
                <a:effectLst/>
              </a:rPr>
              <a:t>the end of the talk, they should know what your argument was, what your evidence was, and have some sense about how convincing you </a:t>
            </a:r>
            <a:r>
              <a:rPr lang="en-US" sz="1200" kern="1200" dirty="0" smtClean="0">
                <a:solidFill>
                  <a:schemeClr val="tx1"/>
                </a:solidFill>
                <a:effectLst/>
              </a:rPr>
              <a:t>were</a:t>
            </a:r>
          </a:p>
          <a:p>
            <a:pPr marL="171450" lvl="0" indent="-171450">
              <a:buFontTx/>
              <a:buChar char="-"/>
            </a:pPr>
            <a:r>
              <a:rPr lang="en-US" sz="1200" kern="1200" dirty="0" smtClean="0">
                <a:solidFill>
                  <a:schemeClr val="tx1"/>
                </a:solidFill>
                <a:effectLst/>
              </a:rPr>
              <a:t>Summarizing </a:t>
            </a:r>
            <a:r>
              <a:rPr lang="en-US" sz="1200" kern="1200" dirty="0" smtClean="0">
                <a:solidFill>
                  <a:schemeClr val="tx1"/>
                </a:solidFill>
                <a:effectLst/>
              </a:rPr>
              <a:t>everything at the end is good, but keeping everyone on track throughout is </a:t>
            </a:r>
            <a:r>
              <a:rPr lang="en-US" sz="1200" kern="1200" dirty="0" smtClean="0">
                <a:solidFill>
                  <a:schemeClr val="tx1"/>
                </a:solidFill>
                <a:effectLst/>
              </a:rPr>
              <a:t>better</a:t>
            </a:r>
            <a:endParaRPr lang="en-US" sz="12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69F2343-8C67-4CBE-A1D2-C014ADA58588}" type="slidenum">
              <a:rPr lang="en-US" smtClean="0"/>
              <a:t>12</a:t>
            </a:fld>
            <a:endParaRPr lang="en-US"/>
          </a:p>
        </p:txBody>
      </p:sp>
    </p:spTree>
    <p:extLst>
      <p:ext uri="{BB962C8B-B14F-4D97-AF65-F5344CB8AC3E}">
        <p14:creationId xmlns:p14="http://schemas.microsoft.com/office/powerpoint/2010/main" val="3001129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a:t>After stating the puzzle (A PUZZLE!), you have to tell us why it’s important (DEADLY SIN not to).</a:t>
            </a:r>
          </a:p>
          <a:p>
            <a:pPr lvl="0"/>
            <a:endParaRPr lang="en-US" sz="1200" kern="1200" dirty="0" smtClean="0">
              <a:solidFill>
                <a:schemeClr val="tx1"/>
              </a:solidFill>
              <a:effectLst/>
            </a:endParaRPr>
          </a:p>
          <a:p>
            <a:pPr lvl="0"/>
            <a:r>
              <a:rPr lang="en-US" sz="1200" kern="1200" dirty="0" smtClean="0">
                <a:solidFill>
                  <a:schemeClr val="tx1"/>
                </a:solidFill>
                <a:effectLst/>
              </a:rPr>
              <a:t>The </a:t>
            </a:r>
            <a:r>
              <a:rPr lang="en-US" sz="1200" kern="1200" dirty="0" smtClean="0">
                <a:solidFill>
                  <a:schemeClr val="tx1"/>
                </a:solidFill>
                <a:effectLst/>
              </a:rPr>
              <a:t>presentation is not an Agatha Christie detective novel where the point is revealed with great fanfare at the end; it is an </a:t>
            </a:r>
            <a:r>
              <a:rPr lang="en-US" sz="1200" b="1" kern="1200" dirty="0" smtClean="0">
                <a:solidFill>
                  <a:schemeClr val="tx1"/>
                </a:solidFill>
                <a:effectLst/>
              </a:rPr>
              <a:t>exercise in persuasion</a:t>
            </a:r>
            <a:r>
              <a:rPr lang="en-US" sz="1200" kern="1200" dirty="0" smtClean="0">
                <a:solidFill>
                  <a:schemeClr val="tx1"/>
                </a:solidFill>
                <a:effectLst/>
              </a:rPr>
              <a:t> where you are trying to persuade a bunch of skeptics that your argument is correct and your evidence </a:t>
            </a:r>
            <a:r>
              <a:rPr lang="en-US" sz="1200" kern="1200" dirty="0" smtClean="0">
                <a:solidFill>
                  <a:schemeClr val="tx1"/>
                </a:solidFill>
                <a:effectLst/>
              </a:rPr>
              <a:t>sufficient</a:t>
            </a:r>
          </a:p>
          <a:p>
            <a:pPr marL="171450" lvl="0" indent="-171450">
              <a:buFontTx/>
              <a:buChar char="-"/>
            </a:pPr>
            <a:r>
              <a:rPr lang="en-US" sz="1200" kern="1200" dirty="0" smtClean="0">
                <a:solidFill>
                  <a:schemeClr val="tx1"/>
                </a:solidFill>
                <a:effectLst/>
              </a:rPr>
              <a:t>This </a:t>
            </a:r>
            <a:r>
              <a:rPr lang="en-US" sz="1200" kern="1200" dirty="0" smtClean="0">
                <a:solidFill>
                  <a:schemeClr val="tx1"/>
                </a:solidFill>
                <a:effectLst/>
              </a:rPr>
              <a:t>means we have to know your argument as soon as </a:t>
            </a:r>
            <a:r>
              <a:rPr lang="en-US" sz="1200" kern="1200" dirty="0" smtClean="0">
                <a:solidFill>
                  <a:schemeClr val="tx1"/>
                </a:solidFill>
                <a:effectLst/>
              </a:rPr>
              <a:t>possible</a:t>
            </a:r>
          </a:p>
          <a:p>
            <a:pPr marL="171450" lvl="0" indent="-171450">
              <a:buFontTx/>
              <a:buChar char="-"/>
            </a:pPr>
            <a:r>
              <a:rPr lang="en-US" sz="1200" kern="1200" dirty="0" smtClean="0">
                <a:solidFill>
                  <a:schemeClr val="tx1"/>
                </a:solidFill>
                <a:effectLst/>
              </a:rPr>
              <a:t>It </a:t>
            </a:r>
            <a:r>
              <a:rPr lang="en-US" sz="1200" kern="1200" dirty="0" smtClean="0">
                <a:solidFill>
                  <a:schemeClr val="tx1"/>
                </a:solidFill>
                <a:effectLst/>
              </a:rPr>
              <a:t>is better to work toward known solutions where people know what to expect in the end than toward something nobody knows what it </a:t>
            </a:r>
            <a:r>
              <a:rPr lang="en-US" sz="1200" kern="1200" dirty="0" smtClean="0">
                <a:solidFill>
                  <a:schemeClr val="tx1"/>
                </a:solidFill>
                <a:effectLst/>
              </a:rPr>
              <a:t>is</a:t>
            </a:r>
          </a:p>
          <a:p>
            <a:pPr marL="171450" lvl="0" indent="-171450">
              <a:buFontTx/>
              <a:buChar char="-"/>
            </a:pPr>
            <a:r>
              <a:rPr lang="en-US" sz="1200" kern="1200" dirty="0" smtClean="0">
                <a:solidFill>
                  <a:schemeClr val="tx1"/>
                </a:solidFill>
                <a:effectLst/>
              </a:rPr>
              <a:t>In this, a presentation </a:t>
            </a:r>
            <a:r>
              <a:rPr lang="en-US" sz="1200" kern="1200" dirty="0" smtClean="0">
                <a:solidFill>
                  <a:schemeClr val="tx1"/>
                </a:solidFill>
                <a:effectLst/>
              </a:rPr>
              <a:t>is fundamentally different from how you do research but your goal is not to replicate your experience </a:t>
            </a:r>
            <a:r>
              <a:rPr lang="en-US" sz="1200" kern="1200" dirty="0" smtClean="0">
                <a:solidFill>
                  <a:schemeClr val="tx1"/>
                </a:solidFill>
                <a:effectLst/>
              </a:rPr>
              <a:t>here</a:t>
            </a:r>
          </a:p>
          <a:p>
            <a:pPr lvl="0"/>
            <a:endParaRPr lang="en-US" sz="1200" dirty="0" smtClean="0"/>
          </a:p>
          <a:p>
            <a:pPr lvl="0"/>
            <a:r>
              <a:rPr lang="en-US" sz="1200" dirty="0" smtClean="0"/>
              <a:t>You then proceed to showing us the supporting evidence: proofs, stats, interpretive dances, whatever.</a:t>
            </a:r>
          </a:p>
          <a:p>
            <a:pPr lvl="0"/>
            <a:endParaRPr lang="en-US" sz="1200" dirty="0"/>
          </a:p>
          <a:p>
            <a:pPr lvl="0"/>
            <a:r>
              <a:rPr lang="en-US" sz="1200" dirty="0" smtClean="0"/>
              <a:t>Don’t forget to conclude. Don’t summarize the entire talk (like people often do in papers, also bad form), but just tell us the point. What do you want us to walk away with (besides you being a fabulous presenter, a smart quick thinker, and a pleasant person to boot)?</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13</a:t>
            </a:fld>
            <a:endParaRPr lang="en-US"/>
          </a:p>
        </p:txBody>
      </p:sp>
    </p:spTree>
    <p:extLst>
      <p:ext uri="{BB962C8B-B14F-4D97-AF65-F5344CB8AC3E}">
        <p14:creationId xmlns:p14="http://schemas.microsoft.com/office/powerpoint/2010/main" val="3001129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R="0" lvl="0" algn="l" defTabSz="914400" rtl="0" eaLnBrk="1" fontAlgn="auto" latinLnBrk="0" hangingPunct="1">
              <a:lnSpc>
                <a:spcPct val="100000"/>
              </a:lnSpc>
              <a:spcBef>
                <a:spcPts val="0"/>
              </a:spcBef>
              <a:spcAft>
                <a:spcPts val="0"/>
              </a:spcAft>
              <a:buClrTx/>
              <a:buSzTx/>
              <a:tabLst/>
              <a:defRPr/>
            </a:pPr>
            <a:r>
              <a:rPr lang="en-US" sz="1200" kern="1200" dirty="0" smtClean="0">
                <a:solidFill>
                  <a:schemeClr val="tx1"/>
                </a:solidFill>
                <a:effectLst/>
              </a:rPr>
              <a:t>GET TO THE POINT EARLY: what is your question? Why</a:t>
            </a:r>
            <a:r>
              <a:rPr lang="en-US" sz="1200" kern="1200" baseline="0" dirty="0" smtClean="0">
                <a:solidFill>
                  <a:schemeClr val="tx1"/>
                </a:solidFill>
                <a:effectLst/>
              </a:rPr>
              <a:t> do we care? What is your answer</a:t>
            </a:r>
            <a:r>
              <a:rPr lang="en-US" sz="1200" kern="1200" baseline="0" dirty="0" smtClean="0">
                <a:solidFill>
                  <a:schemeClr val="tx1"/>
                </a:solidFill>
                <a:effectLst/>
              </a:rPr>
              <a:t>?</a:t>
            </a:r>
          </a:p>
          <a:p>
            <a:pPr marR="0" lvl="0" algn="l" defTabSz="914400" rtl="0" eaLnBrk="1" fontAlgn="auto" latinLnBrk="0" hangingPunct="1">
              <a:lnSpc>
                <a:spcPct val="100000"/>
              </a:lnSpc>
              <a:spcBef>
                <a:spcPts val="0"/>
              </a:spcBef>
              <a:spcAft>
                <a:spcPts val="0"/>
              </a:spcAft>
              <a:buClrTx/>
              <a:buSzTx/>
              <a:tabLst/>
              <a:defRPr/>
            </a:pPr>
            <a:endParaRPr lang="en-US" sz="1200" dirty="0"/>
          </a:p>
          <a:p>
            <a:pPr marR="0" lvl="0" algn="l" defTabSz="914400" rtl="0" eaLnBrk="1" fontAlgn="auto" latinLnBrk="0" hangingPunct="1">
              <a:lnSpc>
                <a:spcPct val="100000"/>
              </a:lnSpc>
              <a:spcBef>
                <a:spcPts val="0"/>
              </a:spcBef>
              <a:spcAft>
                <a:spcPts val="0"/>
              </a:spcAft>
              <a:buClrTx/>
              <a:buSzTx/>
              <a:tabLst/>
              <a:defRPr/>
            </a:pPr>
            <a:r>
              <a:rPr lang="en-US" sz="1200" kern="1200" baseline="0" dirty="0" smtClean="0">
                <a:solidFill>
                  <a:schemeClr val="tx1"/>
                </a:solidFill>
                <a:effectLst/>
              </a:rPr>
              <a:t>People often ramble about their projects, their trips,</a:t>
            </a:r>
            <a:r>
              <a:rPr lang="en-US" sz="1200" kern="1200" dirty="0" smtClean="0">
                <a:solidFill>
                  <a:schemeClr val="tx1"/>
                </a:solidFill>
                <a:effectLst/>
              </a:rPr>
              <a:t> even their (lack of) presentation skills. Then they tell anecdotes or lame jokes. And all the while, we’re all wondering “What, the fuck, is he going to talk about?”</a:t>
            </a:r>
            <a:endParaRPr lang="en-US" sz="120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769F2343-8C67-4CBE-A1D2-C014ADA58588}" type="slidenum">
              <a:rPr lang="en-US" smtClean="0"/>
              <a:t>14</a:t>
            </a:fld>
            <a:endParaRPr lang="en-US"/>
          </a:p>
        </p:txBody>
      </p:sp>
    </p:spTree>
    <p:extLst>
      <p:ext uri="{BB962C8B-B14F-4D97-AF65-F5344CB8AC3E}">
        <p14:creationId xmlns:p14="http://schemas.microsoft.com/office/powerpoint/2010/main" val="3001129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4" name="Slide Number Placeholder 3"/>
          <p:cNvSpPr>
            <a:spLocks noGrp="1"/>
          </p:cNvSpPr>
          <p:nvPr>
            <p:ph type="sldNum" sz="quarter" idx="10"/>
          </p:nvPr>
        </p:nvSpPr>
        <p:spPr/>
        <p:txBody>
          <a:bodyPr/>
          <a:lstStyle/>
          <a:p>
            <a:fld id="{769F2343-8C67-4CBE-A1D2-C014ADA58588}" type="slidenum">
              <a:rPr lang="en-US" smtClean="0"/>
              <a:t>15</a:t>
            </a:fld>
            <a:endParaRPr lang="en-US"/>
          </a:p>
        </p:txBody>
      </p:sp>
      <p:sp>
        <p:nvSpPr>
          <p:cNvPr id="5" name="Notes Placeholder 4"/>
          <p:cNvSpPr>
            <a:spLocks noGrp="1"/>
          </p:cNvSpPr>
          <p:nvPr>
            <p:ph type="body" sz="quarter" idx="11"/>
          </p:nvPr>
        </p:nvSpPr>
        <p:spPr>
          <a:xfrm>
            <a:off x="685800" y="4343400"/>
            <a:ext cx="5486400" cy="4114800"/>
          </a:xfrm>
          <a:prstGeom prst="rect">
            <a:avLst/>
          </a:prstGeom>
        </p:spPr>
        <p:txBody>
          <a:bodyPr/>
          <a:lstStyle/>
          <a:p>
            <a:r>
              <a:rPr lang="en-US" sz="1200" dirty="0" smtClean="0"/>
              <a:t>GO FOR IT!</a:t>
            </a:r>
            <a:endParaRPr lang="en-US" sz="1200" dirty="0"/>
          </a:p>
        </p:txBody>
      </p:sp>
    </p:spTree>
    <p:extLst>
      <p:ext uri="{BB962C8B-B14F-4D97-AF65-F5344CB8AC3E}">
        <p14:creationId xmlns:p14="http://schemas.microsoft.com/office/powerpoint/2010/main" val="3001129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571500"/>
            <a:ext cx="1270000" cy="952500"/>
          </a:xfrm>
          <a:prstGeom prst="rect">
            <a:avLst/>
          </a:prstGeom>
        </p:spPr>
      </p:sp>
      <p:sp>
        <p:nvSpPr>
          <p:cNvPr id="3" name="Notes Placeholder 2"/>
          <p:cNvSpPr>
            <a:spLocks noGrp="1"/>
          </p:cNvSpPr>
          <p:nvPr>
            <p:ph type="body" idx="1"/>
          </p:nvPr>
        </p:nvSpPr>
        <p:spPr>
          <a:xfrm>
            <a:off x="685800" y="1524000"/>
            <a:ext cx="5486400" cy="6934200"/>
          </a:xfrm>
          <a:prstGeom prst="rect">
            <a:avLst/>
          </a:prstGeo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Drop </a:t>
            </a:r>
            <a:r>
              <a:rPr lang="en-US" sz="1050" kern="1200" dirty="0" smtClean="0">
                <a:solidFill>
                  <a:schemeClr val="tx1"/>
                </a:solidFill>
                <a:effectLst/>
              </a:rPr>
              <a:t>the “outline of the talk” slide (OK to have unobtrusive dynamic content markers, as Beamer does but not necessary). A well-structured talk (like this</a:t>
            </a:r>
            <a:r>
              <a:rPr lang="en-US" sz="1050" kern="1200" baseline="0" dirty="0" smtClean="0">
                <a:solidFill>
                  <a:schemeClr val="tx1"/>
                </a:solidFill>
                <a:effectLst/>
              </a:rPr>
              <a:t> one!) needs no outline.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Minimize literature review:</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It is </a:t>
            </a:r>
            <a:r>
              <a:rPr lang="en-US" sz="1050" b="1" kern="1200" dirty="0" smtClean="0">
                <a:solidFill>
                  <a:schemeClr val="tx1"/>
                </a:solidFill>
                <a:effectLst/>
              </a:rPr>
              <a:t>not</a:t>
            </a:r>
            <a:r>
              <a:rPr lang="en-US" sz="1050" kern="1200" dirty="0" smtClean="0">
                <a:solidFill>
                  <a:schemeClr val="tx1"/>
                </a:solidFill>
                <a:effectLst/>
              </a:rPr>
              <a:t> a catalog of existing work on a topic, it is a </a:t>
            </a:r>
            <a:r>
              <a:rPr lang="en-US" sz="1050" b="1" kern="1200" dirty="0" smtClean="0">
                <a:solidFill>
                  <a:schemeClr val="tx1"/>
                </a:solidFill>
                <a:effectLst/>
              </a:rPr>
              <a:t>story</a:t>
            </a:r>
            <a:r>
              <a:rPr lang="en-US" sz="1050" kern="1200" dirty="0" smtClean="0">
                <a:solidFill>
                  <a:schemeClr val="tx1"/>
                </a:solidFill>
                <a:effectLst/>
              </a:rPr>
              <a:t> that shows where your work fits in (why the existing work is deficient)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It is there to provide context for </a:t>
            </a:r>
            <a:r>
              <a:rPr lang="en-US" sz="1050" b="1" kern="1200" dirty="0" smtClean="0">
                <a:solidFill>
                  <a:schemeClr val="tx1"/>
                </a:solidFill>
                <a:effectLst/>
              </a:rPr>
              <a:t>your</a:t>
            </a:r>
            <a:r>
              <a:rPr lang="en-US" sz="1050" kern="1200" dirty="0" smtClean="0">
                <a:solidFill>
                  <a:schemeClr val="tx1"/>
                </a:solidFill>
                <a:effectLst/>
              </a:rPr>
              <a:t> work, not someone else’s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You have very little time, so do not go over all relevant work that you cite in the paper, provide </a:t>
            </a:r>
            <a:r>
              <a:rPr lang="en-US" sz="1050" b="1" kern="1200" dirty="0" smtClean="0">
                <a:solidFill>
                  <a:schemeClr val="tx1"/>
                </a:solidFill>
                <a:effectLst/>
              </a:rPr>
              <a:t>key</a:t>
            </a:r>
            <a:r>
              <a:rPr lang="en-US" sz="1050" kern="1200" dirty="0" smtClean="0">
                <a:solidFill>
                  <a:schemeClr val="tx1"/>
                </a:solidFill>
                <a:effectLst/>
              </a:rPr>
              <a:t> exemplars that are enough to establish the context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You do not want to run out of time and short-change your work because of the time you spent talking about everybody else’s work</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Too many citations either mean you are unfocused (there’s no story) or that you are overly critical (too many people are wrong)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Explain everything on every slide!</a:t>
            </a:r>
            <a:r>
              <a:rPr lang="en-US" sz="1050" kern="1200" baseline="0" dirty="0" smtClean="0">
                <a:solidFill>
                  <a:schemeClr val="tx1"/>
                </a:solidFill>
                <a:effectLst/>
              </a:rPr>
              <a:t> This means DON’T PUT TOO MUCH STUFF on your slides, and certainly DON’T PUT ANYTHING YOU DON’T TALK ABOUT.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When your slide has a graph or a table, tell us what point it makes and what we are supposed to be learning from it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Label everything clearly but do not rely on the audience to see in the 2 seconds it has what you know is there after staring at the figure for a month</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Consider suppressing information that is not relevant to the point you are making (e.g., table with regression results can show only the variables you care about)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Minimize jargon:</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If members of the audience are not intimately familiar with the jargon, every time you use a term, they have to stop listening to you so they can ask themselves what it means, then ask themselves how it relates to the stuff you’re talking about, then ask themselves whether it relates to that stuff in the way you claim it does… and by that time you’ve moved on and lost them; if they are not familiar with the jargon, you lose them immediately (and probably annoy them as well) – then, they will either interrupt you to ask about it (disrupting the flow of your talk), ignore you (bored audiences are bad), or get angry with you (aggressive audiences are even worse)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We all have to translate technical terms to connect them into a story we can understand, so why not do it for us (</a:t>
            </a:r>
            <a:r>
              <a:rPr lang="en-US" sz="1050" b="1" kern="1200" dirty="0" smtClean="0">
                <a:solidFill>
                  <a:schemeClr val="tx1"/>
                </a:solidFill>
                <a:effectLst/>
              </a:rPr>
              <a:t>do not make your audience work unnecessarily</a:t>
            </a:r>
            <a:r>
              <a:rPr lang="en-US" sz="1050" kern="1200" dirty="0" smtClean="0">
                <a:solidFill>
                  <a:schemeClr val="tx1"/>
                </a:solidFill>
                <a:effectLst/>
              </a:rPr>
              <a: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Jargon often conceals bad reasoning: if you bandy terms about, you are not explaining anything, it’s the content of these terms and how they connect that explains; you should be able to translate the terms into simple English phrases and the connections should still make sense; this translation can often uncover that in order to use the thing the term refers to, you need other assumptions that are not satisfied in your context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It does not impress anyone except grad students, it annoys most of us</a:t>
            </a:r>
          </a:p>
        </p:txBody>
      </p:sp>
      <p:sp>
        <p:nvSpPr>
          <p:cNvPr id="4" name="Slide Number Placeholder 3"/>
          <p:cNvSpPr>
            <a:spLocks noGrp="1"/>
          </p:cNvSpPr>
          <p:nvPr>
            <p:ph type="sldNum" sz="quarter" idx="10"/>
          </p:nvPr>
        </p:nvSpPr>
        <p:spPr/>
        <p:txBody>
          <a:bodyPr/>
          <a:lstStyle/>
          <a:p>
            <a:fld id="{769F2343-8C67-4CBE-A1D2-C014ADA58588}" type="slidenum">
              <a:rPr lang="en-US" smtClean="0"/>
              <a:t>16</a:t>
            </a:fld>
            <a:endParaRPr lang="en-US"/>
          </a:p>
        </p:txBody>
      </p:sp>
    </p:spTree>
    <p:extLst>
      <p:ext uri="{BB962C8B-B14F-4D97-AF65-F5344CB8AC3E}">
        <p14:creationId xmlns:p14="http://schemas.microsoft.com/office/powerpoint/2010/main" val="3001129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lvl="0">
              <a:defRPr/>
            </a:pPr>
            <a:r>
              <a:rPr lang="en-US" sz="1200" dirty="0" smtClean="0"/>
              <a:t>Many people </a:t>
            </a:r>
            <a:r>
              <a:rPr lang="en-US" sz="1200" dirty="0"/>
              <a:t>advocate saying what you’re going to tell the audience, then telling them, then saying what you told them; this is not good: it is condescending, annoying, and boring. You should summarize your argument and then work to persuade your audience of it, beating them on the head with repetitive statements of the same thing will not help.</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9F2343-8C67-4CBE-A1D2-C014ADA58588}" type="slidenum">
              <a:rPr lang="en-US" smtClean="0"/>
              <a:t>17</a:t>
            </a:fld>
            <a:endParaRPr lang="en-US"/>
          </a:p>
        </p:txBody>
      </p:sp>
    </p:spTree>
    <p:extLst>
      <p:ext uri="{BB962C8B-B14F-4D97-AF65-F5344CB8AC3E}">
        <p14:creationId xmlns:p14="http://schemas.microsoft.com/office/powerpoint/2010/main" val="3001129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a:prstGeom prst="rect">
            <a:avLst/>
          </a:prstGeom>
        </p:spPr>
      </p:sp>
      <p:sp>
        <p:nvSpPr>
          <p:cNvPr id="3" name="Notes Placeholder 2"/>
          <p:cNvSpPr>
            <a:spLocks noGrp="1"/>
          </p:cNvSpPr>
          <p:nvPr>
            <p:ph type="body" idx="1"/>
          </p:nvPr>
        </p:nvSpPr>
        <p:spPr>
          <a:xfrm>
            <a:off x="685800" y="2514600"/>
            <a:ext cx="5486400" cy="5943600"/>
          </a:xfrm>
          <a:prstGeom prst="rect">
            <a:avLst/>
          </a:prstGeom>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Use LARGE fonts so everyone can read it (most of us are near-sighted).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Really,</a:t>
            </a:r>
            <a:r>
              <a:rPr lang="en-US" sz="1200" kern="1200" baseline="0" dirty="0" smtClean="0">
                <a:solidFill>
                  <a:schemeClr val="tx1"/>
                </a:solidFill>
                <a:effectLst/>
              </a:rPr>
              <a:t> mistakes in slides are not easy to excuse (how long did you prepare for this talk anyway?)</a:t>
            </a:r>
            <a:endParaRPr lang="en-US" sz="1200" kern="1200" dirty="0" smtClean="0">
              <a:solidFill>
                <a:schemeClr val="tx1"/>
              </a:solidFill>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Don’t paste tables/text from your paper, these usually display like crap.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Clean the slides – simplicity is the key:</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Drop logos, talk title, your name, and the cutely annoying navigation buttons nobody ever uses from the slides.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Avoid PPT templates like the plague that they are,</a:t>
            </a:r>
            <a:r>
              <a:rPr lang="en-US" sz="1200" kern="1200" baseline="0" dirty="0" smtClean="0">
                <a:solidFill>
                  <a:schemeClr val="tx1"/>
                </a:solidFill>
                <a:effectLst/>
              </a:rPr>
              <a:t> especially because they waste real estate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Do not use flashy slides: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Too much effort spent on making cool transitions, putting cute pictures, or using fancy tricks sort of implies that either you devoted more time to trivial stuff like this rather than your research or you are doing a slick sale presentation that is probably slipping by something that we, being dazzled by the presentation itself, are not supposed to notice, or both. Neither of these inferences is good for you.</a:t>
            </a:r>
            <a:endParaRPr lang="en-US" sz="1200" kern="1200" dirty="0" smtClean="0">
              <a:solidFill>
                <a:schemeClr val="tx1"/>
              </a:solidFill>
              <a:effectLst/>
            </a:endParaRP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It is distracting: people start to think about the effects – what is the next one going to be? how did you make that one? – instead of focusing on the content of your talk</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Use effects sparingly for accents (if at all); think in dramatic terms: if your presentation is mostly plain, then a sudden effect can highlight the importance of what you’re saying; if everything is special effects, it’s cacophony</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If you must use elaborate frames, overfull borders (either flashy or carrying detail nobody cares about, like your name or the name of your institution), or some cute ornaments on your slides, then at least make sure they are not taking up a lot of real estate relative to the text; slides where 2/3 of the screen is occupied by ornament are annoying and suggest a light-headed presenter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69F2343-8C67-4CBE-A1D2-C014ADA58588}" type="slidenum">
              <a:rPr lang="en-US" smtClean="0"/>
              <a:t>18</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lvl="0"/>
            <a:r>
              <a:rPr lang="en-US" sz="1200" dirty="0"/>
              <a:t>Slides are to highlight the main points to keep everyone on track with your argument, present evidence of your claims, or illustrate your points; they are not there to make the argument for </a:t>
            </a:r>
            <a:r>
              <a:rPr lang="en-US" sz="1200" dirty="0" smtClean="0"/>
              <a:t>you.</a:t>
            </a:r>
          </a:p>
          <a:p>
            <a:pPr lvl="0"/>
            <a:endParaRPr lang="en-US" sz="1200" dirty="0"/>
          </a:p>
          <a:p>
            <a:pPr lvl="0"/>
            <a:r>
              <a:rPr lang="en-US" sz="1200" dirty="0" smtClean="0"/>
              <a:t>They are not there as presenting props, either. </a:t>
            </a:r>
            <a:r>
              <a:rPr lang="en-US" sz="1200" dirty="0"/>
              <a:t>Don’t treat slides as reminders to yourself about what you need to say (use hidden notes on screen, index cards, or, best of all, practice until you can do the presentation in your sleep)</a:t>
            </a:r>
            <a:endParaRPr lang="en-US" sz="1200" dirty="0" smtClean="0"/>
          </a:p>
          <a:p>
            <a:pPr lvl="0"/>
            <a:endParaRPr lang="en-US" sz="1200" dirty="0"/>
          </a:p>
          <a:p>
            <a:pPr lvl="0"/>
            <a:r>
              <a:rPr lang="en-US" sz="1200" kern="1200" dirty="0" smtClean="0">
                <a:solidFill>
                  <a:schemeClr val="tx1"/>
                </a:solidFill>
                <a:effectLst/>
              </a:rPr>
              <a:t>Do </a:t>
            </a:r>
            <a:r>
              <a:rPr lang="en-US" sz="1200" kern="1200" dirty="0" smtClean="0">
                <a:solidFill>
                  <a:schemeClr val="tx1"/>
                </a:solidFill>
                <a:effectLst/>
              </a:rPr>
              <a:t>not fill up your slides:</a:t>
            </a:r>
          </a:p>
          <a:p>
            <a:pPr marL="228600" lvl="0" indent="-228600">
              <a:buAutoNum type="arabicPeriod"/>
            </a:pPr>
            <a:r>
              <a:rPr lang="en-US" sz="1200" kern="1200" dirty="0" smtClean="0">
                <a:solidFill>
                  <a:schemeClr val="tx1"/>
                </a:solidFill>
                <a:effectLst/>
              </a:rPr>
              <a:t>You should almost never have a full paragraph on a slide</a:t>
            </a:r>
          </a:p>
          <a:p>
            <a:pPr marL="228600" lvl="0" indent="-228600">
              <a:buAutoNum type="arabicPeriod"/>
            </a:pPr>
            <a:r>
              <a:rPr lang="en-US" sz="1200" kern="1200" dirty="0" smtClean="0">
                <a:solidFill>
                  <a:schemeClr val="tx1"/>
                </a:solidFill>
                <a:effectLst/>
              </a:rPr>
              <a:t>You should very rarely have complete </a:t>
            </a:r>
            <a:r>
              <a:rPr lang="en-US" sz="1200" kern="1200" dirty="0" smtClean="0">
                <a:solidFill>
                  <a:schemeClr val="tx1"/>
                </a:solidFill>
                <a:effectLst/>
              </a:rPr>
              <a:t>sentences</a:t>
            </a:r>
            <a:endParaRPr lang="en-US" sz="1200" kern="1200" dirty="0" smtClean="0">
              <a:solidFill>
                <a:schemeClr val="tx1"/>
              </a:solidFill>
              <a:effectLst/>
            </a:endParaRPr>
          </a:p>
          <a:p>
            <a:pPr marL="228600" lvl="0" indent="-228600">
              <a:buAutoNum type="arabicPeriod"/>
            </a:pPr>
            <a:r>
              <a:rPr lang="en-US" sz="1200" kern="1200" dirty="0" smtClean="0">
                <a:solidFill>
                  <a:schemeClr val="tx1"/>
                </a:solidFill>
                <a:effectLst/>
              </a:rPr>
              <a:t>Don’t have more than about 6 bullet points</a:t>
            </a:r>
          </a:p>
          <a:p>
            <a:pPr marL="228600" lvl="0" indent="-228600">
              <a:buAutoNum type="arabicPeriod"/>
            </a:pPr>
            <a:r>
              <a:rPr lang="en-US" sz="1200" kern="1200" dirty="0" smtClean="0">
                <a:solidFill>
                  <a:schemeClr val="tx1"/>
                </a:solidFill>
                <a:effectLst/>
              </a:rPr>
              <a:t>Slides with lots of text take a long time to read: while the audience is reading, it is not listening to </a:t>
            </a:r>
            <a:r>
              <a:rPr lang="en-US" sz="1200" kern="1200" dirty="0" smtClean="0">
                <a:solidFill>
                  <a:schemeClr val="tx1"/>
                </a:solidFill>
                <a:effectLst/>
              </a:rPr>
              <a:t>you</a:t>
            </a:r>
          </a:p>
          <a:p>
            <a:pPr marL="228600" lvl="0" indent="-228600">
              <a:buAutoNum type="arabicPeriod"/>
            </a:pPr>
            <a:r>
              <a:rPr lang="en-US" sz="1200" dirty="0" smtClean="0"/>
              <a:t>Always, always consider an illustration over words.</a:t>
            </a:r>
            <a:endParaRPr lang="en-US" sz="1200" kern="1200" dirty="0" smtClean="0">
              <a:solidFill>
                <a:schemeClr val="tx1"/>
              </a:solidFill>
              <a:effectLst/>
            </a:endParaRPr>
          </a:p>
          <a:p>
            <a:pPr marL="228600" lvl="0" indent="-228600">
              <a:buAutoNum type="arabicPeriod"/>
            </a:pPr>
            <a:endParaRPr lang="en-US" sz="1200"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769F2343-8C67-4CBE-A1D2-C014ADA58588}" type="slidenum">
              <a:rPr lang="en-US" smtClean="0"/>
              <a:t>19</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rPr>
              <a:t>Talks &lt;20 min is an add, an invitation for the audience to read the paper. You cannot present the paper properly in its intricate glory, so don’t try. Talks ~ 35 min are the dog and pony show where you can leave the audience with the impression that they don’t have to read the paper since they understand it now so well. The workshop usually has a more</a:t>
            </a:r>
            <a:r>
              <a:rPr lang="en-US" sz="1200" kern="1200" baseline="0" dirty="0" smtClean="0">
                <a:solidFill>
                  <a:schemeClr val="tx1"/>
                </a:solidFill>
                <a:effectLst/>
              </a:rPr>
              <a:t> accepting audience, and you can get away with presenting “work in progress”.</a:t>
            </a:r>
            <a:endParaRPr lang="en-US" sz="1200" kern="1200" dirty="0" smtClean="0">
              <a:solidFill>
                <a:schemeClr val="tx1"/>
              </a:solidFill>
              <a:effectLst/>
            </a:endParaRPr>
          </a:p>
          <a:p>
            <a:pPr lvl="0"/>
            <a:endParaRPr lang="en-US" sz="1200" kern="1200" dirty="0" smtClean="0">
              <a:solidFill>
                <a:schemeClr val="tx1"/>
              </a:solidFill>
              <a:effectLst/>
            </a:endParaRPr>
          </a:p>
          <a:p>
            <a:pPr lvl="0"/>
            <a:endParaRPr lang="en-US" sz="1200" kern="1200" dirty="0" smtClean="0">
              <a:solidFill>
                <a:schemeClr val="tx1"/>
              </a:solidFill>
              <a:effectLst/>
            </a:endParaRPr>
          </a:p>
          <a:p>
            <a:pPr lvl="0"/>
            <a:r>
              <a:rPr lang="en-US" sz="1200" kern="1200" dirty="0" smtClean="0">
                <a:solidFill>
                  <a:schemeClr val="tx1"/>
                </a:solidFill>
                <a:effectLst/>
              </a:rPr>
              <a:t>The talk is about presenting an idea/evidence but a job talk (and every talk is a job talk) is also about selling yourself: are you knowledgeable, collegial, sharp, quick on your feet?</a:t>
            </a:r>
          </a:p>
          <a:p>
            <a:pPr lvl="0"/>
            <a:endParaRPr lang="en-US" sz="12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69F2343-8C67-4CBE-A1D2-C014ADA58588}" type="slidenum">
              <a:rPr lang="en-US" smtClean="0"/>
              <a:t>2</a:t>
            </a:fld>
            <a:endParaRPr lang="en-US"/>
          </a:p>
        </p:txBody>
      </p:sp>
    </p:spTree>
    <p:extLst>
      <p:ext uri="{BB962C8B-B14F-4D97-AF65-F5344CB8AC3E}">
        <p14:creationId xmlns:p14="http://schemas.microsoft.com/office/powerpoint/2010/main" val="3001129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Points:</a:t>
            </a:r>
          </a:p>
          <a:p>
            <a:pPr marL="228600" indent="-228600">
              <a:buAutoNum type="arabicPeriod"/>
            </a:pPr>
            <a:r>
              <a:rPr lang="en-US" sz="1200" baseline="0" dirty="0" smtClean="0"/>
              <a:t>Long quotes: reading is bad!</a:t>
            </a:r>
          </a:p>
          <a:p>
            <a:pPr marL="228600" indent="-228600">
              <a:buAutoNum type="arabicPeriod"/>
            </a:pPr>
            <a:r>
              <a:rPr lang="en-US" sz="1200" baseline="0" dirty="0" smtClean="0"/>
              <a:t>Photos – what’s the point?</a:t>
            </a:r>
          </a:p>
          <a:p>
            <a:pPr marL="228600" indent="-228600">
              <a:buAutoNum type="arabicPeriod"/>
            </a:pPr>
            <a:r>
              <a:rPr lang="en-US" sz="1200" baseline="0" dirty="0" smtClean="0"/>
              <a:t>Bad layout design</a:t>
            </a:r>
          </a:p>
          <a:p>
            <a:pPr marL="228600" indent="-228600">
              <a:buAutoNum type="arabicPeriod"/>
            </a:pPr>
            <a:r>
              <a:rPr lang="en-US" sz="1200" baseline="0" dirty="0" smtClean="0"/>
              <a:t>Wasted space with default background graphic</a:t>
            </a:r>
          </a:p>
          <a:p>
            <a:pPr marL="228600" indent="-228600">
              <a:buAutoNum type="arabicPeriod"/>
            </a:pPr>
            <a:endParaRPr lang="en-US" sz="1200" baseline="0" dirty="0" smtClean="0"/>
          </a:p>
          <a:p>
            <a:pPr marL="228600" indent="-228600">
              <a:buAutoNum type="arabicPeriod"/>
            </a:pPr>
            <a:r>
              <a:rPr lang="en-US" sz="1200" baseline="0" dirty="0" smtClean="0"/>
              <a:t>WATCH OUT FOR THE TRANSITION EFFECTS!</a:t>
            </a: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20</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lvl="0"/>
            <a:r>
              <a:rPr lang="en-US" sz="1200" dirty="0" smtClean="0"/>
              <a:t>This is</a:t>
            </a:r>
            <a:r>
              <a:rPr lang="en-US" sz="1200" baseline="0" dirty="0" smtClean="0"/>
              <a:t> what happens when you stick with templates</a:t>
            </a:r>
            <a:r>
              <a:rPr lang="en-US" sz="1200" baseline="0" dirty="0" smtClean="0"/>
              <a:t>.</a:t>
            </a:r>
            <a:endParaRPr lang="en-US" sz="12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69F2343-8C67-4CBE-A1D2-C014ADA58588}" type="slidenum">
              <a:rPr lang="en-US" smtClean="0"/>
              <a:t>21</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lvl="0"/>
            <a:r>
              <a:rPr lang="en-US" sz="1200" kern="1200" dirty="0" smtClean="0">
                <a:solidFill>
                  <a:schemeClr val="tx1"/>
                </a:solidFill>
                <a:effectLst/>
              </a:rPr>
              <a:t>The slide says it all</a:t>
            </a:r>
          </a:p>
          <a:p>
            <a:endParaRPr lang="en-US" dirty="0"/>
          </a:p>
        </p:txBody>
      </p:sp>
      <p:sp>
        <p:nvSpPr>
          <p:cNvPr id="4" name="Slide Number Placeholder 3"/>
          <p:cNvSpPr>
            <a:spLocks noGrp="1"/>
          </p:cNvSpPr>
          <p:nvPr>
            <p:ph type="sldNum" sz="quarter" idx="10"/>
          </p:nvPr>
        </p:nvSpPr>
        <p:spPr/>
        <p:txBody>
          <a:bodyPr/>
          <a:lstStyle/>
          <a:p>
            <a:fld id="{769F2343-8C67-4CBE-A1D2-C014ADA58588}" type="slidenum">
              <a:rPr lang="en-US" smtClean="0"/>
              <a:t>22</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228600" lvl="0" indent="-228600">
              <a:buAutoNum type="arabicPeriod"/>
            </a:pPr>
            <a:r>
              <a:rPr lang="en-US" sz="1200" kern="1200" baseline="0" dirty="0" smtClean="0">
                <a:solidFill>
                  <a:schemeClr val="tx1"/>
                </a:solidFill>
                <a:effectLst/>
              </a:rPr>
              <a:t>Useless DOS banner on left</a:t>
            </a:r>
          </a:p>
          <a:p>
            <a:pPr marL="228600" lvl="0" indent="-228600">
              <a:buAutoNum type="arabicPeriod"/>
            </a:pPr>
            <a:r>
              <a:rPr lang="en-US" sz="1200" kern="1200" baseline="0" dirty="0" smtClean="0">
                <a:solidFill>
                  <a:schemeClr val="tx1"/>
                </a:solidFill>
                <a:effectLst/>
              </a:rPr>
              <a:t>Why have the logo on every slide?</a:t>
            </a:r>
          </a:p>
          <a:p>
            <a:pPr marL="228600" lvl="0" indent="-228600">
              <a:buAutoNum type="arabicPeriod"/>
            </a:pPr>
            <a:r>
              <a:rPr lang="en-US" sz="1200" kern="1200" baseline="0" dirty="0" smtClean="0">
                <a:solidFill>
                  <a:schemeClr val="tx1"/>
                </a:solidFill>
                <a:effectLst/>
              </a:rPr>
              <a:t>Yes, it’s UNCLASSIFIED, but is this necessary on every slide?</a:t>
            </a:r>
          </a:p>
          <a:p>
            <a:pPr marL="228600" lvl="0" indent="-228600">
              <a:buAutoNum type="arabicPeriod"/>
            </a:pPr>
            <a:r>
              <a:rPr lang="en-US" sz="1200" kern="1200" dirty="0" smtClean="0">
                <a:solidFill>
                  <a:schemeClr val="tx1"/>
                </a:solidFill>
                <a:effectLst/>
              </a:rPr>
              <a:t>Date on every slide?</a:t>
            </a:r>
          </a:p>
          <a:p>
            <a:pPr marL="228600" lvl="0" indent="-228600">
              <a:buAutoNum type="arabicPeriod"/>
            </a:pPr>
            <a:r>
              <a:rPr lang="en-US" sz="1200" kern="1200" dirty="0" smtClean="0">
                <a:solidFill>
                  <a:schemeClr val="tx1"/>
                </a:solidFill>
                <a:effectLst/>
              </a:rPr>
              <a:t>Bad typographic choices</a:t>
            </a:r>
          </a:p>
          <a:p>
            <a:pPr marL="228600" lvl="0" indent="-228600">
              <a:buAutoNum type="arabicPeriod"/>
            </a:pPr>
            <a:r>
              <a:rPr lang="en-US" sz="1200" kern="1200" dirty="0" smtClean="0">
                <a:solidFill>
                  <a:schemeClr val="tx1"/>
                </a:solidFill>
                <a:effectLst/>
              </a:rPr>
              <a:t>Underlining????</a:t>
            </a:r>
          </a:p>
          <a:p>
            <a:pPr marL="228600" lvl="0" indent="-228600">
              <a:buAutoNum type="arabicPeriod"/>
            </a:pPr>
            <a:r>
              <a:rPr lang="en-US" sz="1200" kern="1200" dirty="0" smtClean="0">
                <a:solidFill>
                  <a:schemeClr val="tx1"/>
                </a:solidFill>
                <a:effectLst/>
              </a:rPr>
              <a:t>Complete sentences (long) for bullets</a:t>
            </a:r>
          </a:p>
          <a:p>
            <a:endParaRPr lang="en-US" dirty="0"/>
          </a:p>
        </p:txBody>
      </p:sp>
      <p:sp>
        <p:nvSpPr>
          <p:cNvPr id="4" name="Slide Number Placeholder 3"/>
          <p:cNvSpPr>
            <a:spLocks noGrp="1"/>
          </p:cNvSpPr>
          <p:nvPr>
            <p:ph type="sldNum" sz="quarter" idx="10"/>
          </p:nvPr>
        </p:nvSpPr>
        <p:spPr/>
        <p:txBody>
          <a:bodyPr/>
          <a:lstStyle/>
          <a:p>
            <a:fld id="{769F2343-8C67-4CBE-A1D2-C014ADA58588}" type="slidenum">
              <a:rPr lang="en-US" smtClean="0"/>
              <a:t>23</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228600" lvl="0" indent="-228600">
              <a:buAutoNum type="arabicPeriod"/>
            </a:pPr>
            <a:r>
              <a:rPr lang="en-US" sz="1200" kern="1200" dirty="0" smtClean="0">
                <a:solidFill>
                  <a:schemeClr val="tx1"/>
                </a:solidFill>
                <a:effectLst/>
              </a:rPr>
              <a:t>Never put huge tables:</a:t>
            </a:r>
          </a:p>
          <a:p>
            <a:pPr marL="685800" lvl="1" indent="-228600">
              <a:buAutoNum type="arabicPeriod"/>
            </a:pPr>
            <a:r>
              <a:rPr lang="en-US" sz="1200" kern="1200" baseline="0" dirty="0" smtClean="0">
                <a:solidFill>
                  <a:schemeClr val="tx1"/>
                </a:solidFill>
                <a:effectLst/>
              </a:rPr>
              <a:t>Nobody can read them</a:t>
            </a:r>
          </a:p>
          <a:p>
            <a:pPr marL="685800" lvl="1" indent="-228600">
              <a:buAutoNum type="arabicPeriod"/>
            </a:pPr>
            <a:r>
              <a:rPr lang="en-US" sz="1200" kern="1200" baseline="0" dirty="0" smtClean="0">
                <a:solidFill>
                  <a:schemeClr val="tx1"/>
                </a:solidFill>
                <a:effectLst/>
              </a:rPr>
              <a:t>Nobody will read them</a:t>
            </a:r>
          </a:p>
          <a:p>
            <a:pPr marL="685800" lvl="1" indent="-228600">
              <a:buAutoNum type="arabicPeriod"/>
            </a:pPr>
            <a:r>
              <a:rPr lang="en-US" sz="1200" kern="1200" baseline="0" dirty="0" smtClean="0">
                <a:solidFill>
                  <a:schemeClr val="tx1"/>
                </a:solidFill>
                <a:effectLst/>
              </a:rPr>
              <a:t>You can’t read them either</a:t>
            </a:r>
          </a:p>
          <a:p>
            <a:pPr marL="228600" lvl="0" indent="-228600">
              <a:buAutoNum type="arabicPeriod"/>
            </a:pPr>
            <a:r>
              <a:rPr lang="en-US" sz="1200" kern="1200" baseline="0" dirty="0" smtClean="0">
                <a:solidFill>
                  <a:schemeClr val="tx1"/>
                </a:solidFill>
                <a:effectLst/>
              </a:rPr>
              <a:t>You nod, but too many people do this, so I will repeat it</a:t>
            </a:r>
          </a:p>
          <a:p>
            <a:pPr marL="228600" lvl="0" indent="-228600">
              <a:buAutoNum type="arabicPeriod"/>
            </a:pPr>
            <a:r>
              <a:rPr lang="en-US" sz="1200" kern="1200" baseline="0" dirty="0" smtClean="0">
                <a:solidFill>
                  <a:schemeClr val="tx1"/>
                </a:solidFill>
                <a:effectLst/>
              </a:rPr>
              <a:t>Don’t include variables you won’t discuss (controls, </a:t>
            </a:r>
            <a:r>
              <a:rPr lang="en-US" sz="1200" kern="1200" baseline="0" dirty="0" err="1" smtClean="0">
                <a:solidFill>
                  <a:schemeClr val="tx1"/>
                </a:solidFill>
                <a:effectLst/>
              </a:rPr>
              <a:t>etc</a:t>
            </a:r>
            <a:r>
              <a:rPr lang="en-US" sz="1200" kern="1200" baseline="0" dirty="0" smtClean="0">
                <a:solidFill>
                  <a:schemeClr val="tx1"/>
                </a:solidFill>
                <a:effectLst/>
              </a:rPr>
              <a:t>)</a:t>
            </a:r>
          </a:p>
          <a:p>
            <a:pPr marL="685800" lvl="1" indent="-228600">
              <a:buAutoNum type="arabicPeriod"/>
            </a:pPr>
            <a:r>
              <a:rPr lang="en-US" sz="1200" kern="1200" baseline="0" dirty="0" smtClean="0">
                <a:solidFill>
                  <a:schemeClr val="tx1"/>
                </a:solidFill>
                <a:effectLst/>
              </a:rPr>
              <a:t>OK to have a slide at end to show, if someone asks</a:t>
            </a:r>
          </a:p>
          <a:p>
            <a:pPr marL="685800" lvl="1" indent="-228600">
              <a:buAutoNum type="arabicPeriod"/>
            </a:pPr>
            <a:r>
              <a:rPr lang="en-US" sz="1200" kern="1200" baseline="0" dirty="0" smtClean="0">
                <a:solidFill>
                  <a:schemeClr val="tx1"/>
                </a:solidFill>
                <a:effectLst/>
              </a:rPr>
              <a:t>Don’t pretend results robust to controls when they are not</a:t>
            </a:r>
          </a:p>
          <a:p>
            <a:pPr marL="228600" lvl="0" indent="-228600">
              <a:buAutoNum type="arabicPeriod"/>
            </a:pPr>
            <a:r>
              <a:rPr lang="en-US" sz="1200" kern="1200" baseline="0" dirty="0" smtClean="0">
                <a:solidFill>
                  <a:schemeClr val="tx1"/>
                </a:solidFill>
                <a:effectLst/>
              </a:rPr>
              <a:t>Plots can say it better than tables</a:t>
            </a:r>
          </a:p>
          <a:p>
            <a:pPr marL="685800" lvl="1" indent="-228600">
              <a:buAutoNum type="arabicPeriod"/>
            </a:pPr>
            <a:r>
              <a:rPr lang="en-US" sz="1200" kern="1200" baseline="0" dirty="0" smtClean="0">
                <a:solidFill>
                  <a:schemeClr val="tx1"/>
                </a:solidFill>
                <a:effectLst/>
              </a:rPr>
              <a:t>Not too ugly even with controls</a:t>
            </a:r>
          </a:p>
          <a:p>
            <a:pPr marL="685800" lvl="1" indent="-228600">
              <a:buAutoNum type="arabicPeriod"/>
            </a:pPr>
            <a:r>
              <a:rPr lang="en-US" sz="1200" kern="1200" baseline="0" dirty="0" smtClean="0">
                <a:solidFill>
                  <a:schemeClr val="tx1"/>
                </a:solidFill>
                <a:effectLst/>
              </a:rPr>
              <a:t>But still better to focus on relevant material only</a:t>
            </a:r>
          </a:p>
          <a:p>
            <a:pPr marL="228600" lvl="0" indent="-228600">
              <a:buAutoNum type="arabicPeriod"/>
            </a:pPr>
            <a:r>
              <a:rPr lang="en-US" sz="1200" kern="1200" baseline="0" dirty="0" smtClean="0">
                <a:solidFill>
                  <a:schemeClr val="tx1"/>
                </a:solidFill>
                <a:effectLst/>
              </a:rPr>
              <a:t>Substantive effects with confidence intervals are by far the best!</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24</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This is what people often do (and this is OK formatted, actually: at least the variables have names, not codes)</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25</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Simpler table, only the main variables of </a:t>
            </a:r>
            <a:r>
              <a:rPr lang="en-US" sz="1200" dirty="0" smtClean="0"/>
              <a:t>interest, missing title.</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26</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Still missing a title for the figure though,</a:t>
            </a:r>
            <a:r>
              <a:rPr lang="en-US" sz="1200" baseline="0" dirty="0" smtClean="0"/>
              <a:t> still too many variables that won’t be talked about.</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27</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Nice: plot shows only variables relevant to the argument.</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28</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Best: shows both substantive effect &amp; statistical significance!</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29</a:t>
            </a:fld>
            <a:endParaRPr lang="en-US"/>
          </a:p>
        </p:txBody>
      </p:sp>
    </p:spTree>
    <p:extLst>
      <p:ext uri="{BB962C8B-B14F-4D97-AF65-F5344CB8AC3E}">
        <p14:creationId xmlns:p14="http://schemas.microsoft.com/office/powerpoint/2010/main" val="2991226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Without further ado, let me just specify the things you absolutely must avoid during a talk. If you walk out of here after these, you will have gotten the most important message (but none of the advice on how to avoid these sins!)</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3</a:t>
            </a:fld>
            <a:endParaRPr lang="en-US"/>
          </a:p>
        </p:txBody>
      </p:sp>
    </p:spTree>
    <p:extLst>
      <p:ext uri="{BB962C8B-B14F-4D97-AF65-F5344CB8AC3E}">
        <p14:creationId xmlns:p14="http://schemas.microsoft.com/office/powerpoint/2010/main" val="4142687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38100"/>
            <a:ext cx="1320800" cy="990600"/>
          </a:xfrm>
          <a:prstGeom prst="rect">
            <a:avLst/>
          </a:prstGeom>
        </p:spPr>
      </p:sp>
      <p:sp>
        <p:nvSpPr>
          <p:cNvPr id="3" name="Notes Placeholder 2"/>
          <p:cNvSpPr>
            <a:spLocks noGrp="1"/>
          </p:cNvSpPr>
          <p:nvPr>
            <p:ph type="body" idx="1"/>
          </p:nvPr>
        </p:nvSpPr>
        <p:spPr>
          <a:xfrm>
            <a:off x="685800" y="1143000"/>
            <a:ext cx="5486400" cy="7315200"/>
          </a:xfrm>
          <a:prstGeom prst="rect">
            <a:avLst/>
          </a:prstGeom>
        </p:spPr>
        <p:txBody>
          <a:bodyPr/>
          <a:lstStyle/>
          <a:p>
            <a:pPr marL="228600" lvl="0" indent="-228600">
              <a:buAutoNum type="arabicPeriod"/>
            </a:pPr>
            <a:r>
              <a:rPr lang="en-US" sz="1050" kern="1200" dirty="0" smtClean="0">
                <a:solidFill>
                  <a:schemeClr val="tx1"/>
                </a:solidFill>
                <a:effectLst/>
              </a:rPr>
              <a:t>Do not present sitting down; present standing and move around, point to your slides, use gestures, vary the pitch of your voice</a:t>
            </a:r>
          </a:p>
          <a:p>
            <a:pPr marL="685800" lvl="1" indent="-228600">
              <a:buAutoNum type="arabicPeriod"/>
            </a:pPr>
            <a:r>
              <a:rPr lang="en-US" sz="1050" kern="1200" dirty="0" smtClean="0">
                <a:solidFill>
                  <a:schemeClr val="tx1"/>
                </a:solidFill>
                <a:effectLst/>
              </a:rPr>
              <a:t>When you sit down, you are passive, your tone becomes passive, and everyone goes to sleep</a:t>
            </a:r>
          </a:p>
          <a:p>
            <a:pPr marL="685800" lvl="1" indent="-228600">
              <a:buAutoNum type="arabicPeriod"/>
            </a:pPr>
            <a:r>
              <a:rPr lang="en-US" sz="1050" kern="1200" dirty="0" smtClean="0">
                <a:solidFill>
                  <a:schemeClr val="tx1"/>
                </a:solidFill>
                <a:effectLst/>
              </a:rPr>
              <a:t>When you sit down, you are tempted to read rather than talk (see below)</a:t>
            </a:r>
          </a:p>
          <a:p>
            <a:pPr marL="685800" lvl="1" indent="-228600">
              <a:buAutoNum type="arabicPeriod"/>
            </a:pPr>
            <a:r>
              <a:rPr lang="en-US" sz="1050" kern="1200" dirty="0" smtClean="0">
                <a:solidFill>
                  <a:schemeClr val="tx1"/>
                </a:solidFill>
                <a:effectLst/>
              </a:rPr>
              <a:t>When you sit down, people have difficulty seeing you in most cases</a:t>
            </a:r>
          </a:p>
          <a:p>
            <a:pPr marL="685800" lvl="1" indent="-228600">
              <a:buAutoNum type="arabicPeriod"/>
            </a:pPr>
            <a:r>
              <a:rPr lang="en-US" sz="1050" kern="1200" dirty="0" smtClean="0">
                <a:solidFill>
                  <a:schemeClr val="tx1"/>
                </a:solidFill>
                <a:effectLst/>
              </a:rPr>
              <a:t>When you sit down, you fail to establish your presence (dominance?) in the room, and you will have difficulty maintaining control of the presentation</a:t>
            </a:r>
          </a:p>
          <a:p>
            <a:pPr marL="228600" lvl="0" indent="-228600">
              <a:buAutoNum type="arabicPeriod"/>
            </a:pPr>
            <a:r>
              <a:rPr lang="en-US" sz="1050" kern="1200" dirty="0" smtClean="0">
                <a:solidFill>
                  <a:schemeClr val="tx1"/>
                </a:solidFill>
                <a:effectLst/>
              </a:rPr>
              <a:t>Do not read:</a:t>
            </a:r>
          </a:p>
          <a:p>
            <a:pPr marL="685800" lvl="1" indent="-228600">
              <a:buAutoNum type="arabicPeriod"/>
            </a:pPr>
            <a:r>
              <a:rPr lang="en-US" sz="1050" kern="1200" dirty="0" smtClean="0">
                <a:solidFill>
                  <a:schemeClr val="tx1"/>
                </a:solidFill>
                <a:effectLst/>
              </a:rPr>
              <a:t>Do not read your slides, we can read them just fine</a:t>
            </a:r>
          </a:p>
          <a:p>
            <a:pPr marL="685800" lvl="1" indent="-228600">
              <a:buAutoNum type="arabicPeriod"/>
            </a:pPr>
            <a:r>
              <a:rPr lang="en-US" sz="1050" kern="1200" dirty="0" smtClean="0">
                <a:solidFill>
                  <a:schemeClr val="tx1"/>
                </a:solidFill>
                <a:effectLst/>
              </a:rPr>
              <a:t>Do not read your notes, written language is more complex than spoken, and is harder for the audience to follow</a:t>
            </a:r>
          </a:p>
          <a:p>
            <a:pPr marL="685800" lvl="1" indent="-228600">
              <a:buAutoNum type="arabicPeriod"/>
            </a:pPr>
            <a:r>
              <a:rPr lang="en-US" sz="1050" kern="1200" dirty="0" smtClean="0">
                <a:solidFill>
                  <a:schemeClr val="tx1"/>
                </a:solidFill>
                <a:effectLst/>
              </a:rPr>
              <a:t>Written notes are often too verbose and ornate; use plain language and avoid rhetorical flourishes when they do not contribute to your argument (or use sparingly for dramatic impact)</a:t>
            </a:r>
          </a:p>
          <a:p>
            <a:pPr marL="685800" lvl="1" indent="-228600">
              <a:buAutoNum type="arabicPeriod"/>
            </a:pPr>
            <a:r>
              <a:rPr lang="en-US" sz="1050" kern="1200" dirty="0" smtClean="0">
                <a:solidFill>
                  <a:schemeClr val="tx1"/>
                </a:solidFill>
                <a:effectLst/>
              </a:rPr>
              <a:t>Written sentences are longer than what we can comfortably process while listening: when reading, you can always go back, re-read, pause and think about the unclear parts; when listening, when you lose the track, you lose it all and you cannot recover in time; in the time your audience recovers the train of thought, you do not have them</a:t>
            </a:r>
          </a:p>
          <a:p>
            <a:pPr marL="685800" lvl="1" indent="-228600">
              <a:buAutoNum type="arabicPeriod"/>
            </a:pPr>
            <a:r>
              <a:rPr lang="en-US" sz="1050" kern="1200" dirty="0" smtClean="0">
                <a:solidFill>
                  <a:schemeClr val="tx1"/>
                </a:solidFill>
                <a:effectLst/>
              </a:rPr>
              <a:t>Use simple declarative sentences; avoid multiple conditionals; if you have to use them, put them on the slide so the audience can keep track</a:t>
            </a:r>
          </a:p>
          <a:p>
            <a:pPr marL="685800" lvl="1" indent="-228600">
              <a:buAutoNum type="arabicPeriod"/>
            </a:pPr>
            <a:r>
              <a:rPr lang="en-US" sz="1050" kern="1200" dirty="0" smtClean="0">
                <a:solidFill>
                  <a:schemeClr val="tx1"/>
                </a:solidFill>
                <a:effectLst/>
              </a:rPr>
              <a:t>Reading is passive, you are ignoring your audience (and you cannot pay attention to their reactions, read body language, and adjust your speech accordingly)</a:t>
            </a:r>
          </a:p>
          <a:p>
            <a:pPr marL="685800" lvl="1" indent="-228600">
              <a:buAutoNum type="arabicPeriod"/>
            </a:pPr>
            <a:r>
              <a:rPr lang="en-US" sz="1050" kern="1200" dirty="0" smtClean="0">
                <a:solidFill>
                  <a:schemeClr val="tx1"/>
                </a:solidFill>
                <a:effectLst/>
              </a:rPr>
              <a:t>Most people are very monotonous when they read, which makes the presentation boring</a:t>
            </a:r>
          </a:p>
          <a:p>
            <a:pPr marL="685800" lvl="1" indent="-228600">
              <a:buAutoNum type="arabicPeriod"/>
            </a:pPr>
            <a:r>
              <a:rPr lang="en-US" sz="1050" kern="1200" dirty="0" smtClean="0">
                <a:solidFill>
                  <a:schemeClr val="tx1"/>
                </a:solidFill>
                <a:effectLst/>
              </a:rPr>
              <a:t>You cannot make eye-contact with your audience, which makes them feel ignored and may discourage clarifying questions (they might be hesitant to interrupt)</a:t>
            </a:r>
          </a:p>
          <a:p>
            <a:pPr marL="228600" lvl="0" indent="-228600">
              <a:buAutoNum type="arabicPeriod"/>
            </a:pPr>
            <a:r>
              <a:rPr lang="en-US" sz="1050" kern="1200" dirty="0" smtClean="0">
                <a:solidFill>
                  <a:schemeClr val="tx1"/>
                </a:solidFill>
                <a:effectLst/>
              </a:rPr>
              <a:t>Talk to the audience, not the laptop, the screen, or the ceiling</a:t>
            </a:r>
          </a:p>
          <a:p>
            <a:pPr marL="685800" lvl="1" indent="-228600">
              <a:buAutoNum type="arabicPeriod"/>
            </a:pPr>
            <a:r>
              <a:rPr lang="en-US" sz="1050" kern="1200" dirty="0" smtClean="0">
                <a:solidFill>
                  <a:schemeClr val="tx1"/>
                </a:solidFill>
                <a:effectLst/>
              </a:rPr>
              <a:t>You have to monitor body language to know how to vary delivery and whether you are losing them</a:t>
            </a:r>
          </a:p>
          <a:p>
            <a:pPr marL="685800" lvl="1" indent="-228600">
              <a:buAutoNum type="arabicPeriod"/>
            </a:pPr>
            <a:r>
              <a:rPr lang="en-US" sz="1050" kern="1200" dirty="0" smtClean="0">
                <a:solidFill>
                  <a:schemeClr val="tx1"/>
                </a:solidFill>
                <a:effectLst/>
              </a:rPr>
              <a:t>You have to keep them engaged in your talk (eye-contact prevents many from drifting off into checking e-mails and such)</a:t>
            </a:r>
          </a:p>
          <a:p>
            <a:pPr marL="685800" lvl="1" indent="-228600">
              <a:buAutoNum type="arabicPeriod"/>
            </a:pPr>
            <a:r>
              <a:rPr lang="en-US" sz="1050" kern="1200" dirty="0" smtClean="0">
                <a:solidFill>
                  <a:schemeClr val="tx1"/>
                </a:solidFill>
                <a:effectLst/>
              </a:rPr>
              <a:t>This shows you are enthusiastic about your work (which is contagious, see below)</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Don’t talk down to your audience. We’re a sensitive bunch, and if you appear to be treating us like morons, we’re apt to take offense even if (or maybe especially if) we truly do not understand what you’re talking about on a very basic level. Similarly, don’t go overboard and be so difficult and demanding that nobody actually understands you. The best talk is pitched slightly above the average intelligence in the room. No, I have no idea how to figure out what that is.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50" kern="1200" dirty="0" smtClean="0">
                <a:solidFill>
                  <a:schemeClr val="tx1"/>
                </a:solidFill>
                <a:effectLst/>
              </a:rPr>
              <a:t>Don’t start by prostrating yourself and being (falsely) too humble. Similarly, don’t start by making bombastic claims or boldly thrashing some else’s work.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050" kern="1200" dirty="0" smtClean="0">
              <a:solidFill>
                <a:schemeClr val="tx1"/>
              </a:solidFill>
              <a:effectLst/>
            </a:endParaRPr>
          </a:p>
          <a:p>
            <a:pPr marL="228600" lvl="0" indent="-228600">
              <a:buAutoNum type="arabicPeriod"/>
            </a:pPr>
            <a:endParaRPr lang="en-US" sz="105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69F2343-8C67-4CBE-A1D2-C014ADA58588}" type="slidenum">
              <a:rPr lang="en-US" smtClean="0"/>
              <a:t>30</a:t>
            </a:fld>
            <a:endParaRPr lang="en-US"/>
          </a:p>
        </p:txBody>
      </p:sp>
    </p:spTree>
    <p:extLst>
      <p:ext uri="{BB962C8B-B14F-4D97-AF65-F5344CB8AC3E}">
        <p14:creationId xmlns:p14="http://schemas.microsoft.com/office/powerpoint/2010/main" val="3544115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23813"/>
            <a:ext cx="838200" cy="628650"/>
          </a:xfrm>
          <a:prstGeom prst="rect">
            <a:avLst/>
          </a:prstGeom>
        </p:spPr>
      </p:sp>
      <p:sp>
        <p:nvSpPr>
          <p:cNvPr id="3" name="Notes Placeholder 2"/>
          <p:cNvSpPr>
            <a:spLocks noGrp="1"/>
          </p:cNvSpPr>
          <p:nvPr>
            <p:ph type="body" idx="1"/>
          </p:nvPr>
        </p:nvSpPr>
        <p:spPr>
          <a:xfrm>
            <a:off x="685800" y="533400"/>
            <a:ext cx="5486400" cy="8077200"/>
          </a:xfrm>
          <a:prstGeom prst="rect">
            <a:avLst/>
          </a:prstGeom>
        </p:spPr>
        <p:txBody>
          <a:bodyPr/>
          <a:lstStyle/>
          <a:p>
            <a:pPr marL="228600" lvl="0" indent="-228600">
              <a:buAutoNum type="arabicPeriod"/>
            </a:pPr>
            <a:r>
              <a:rPr lang="en-US" kern="1200" dirty="0" smtClean="0">
                <a:solidFill>
                  <a:schemeClr val="tx1"/>
                </a:solidFill>
                <a:effectLst/>
              </a:rPr>
              <a:t>Be excited about what you are doing:</a:t>
            </a:r>
          </a:p>
          <a:p>
            <a:pPr marL="685800" lvl="1" indent="-228600">
              <a:buAutoNum type="arabicPeriod"/>
            </a:pPr>
            <a:r>
              <a:rPr lang="en-US" kern="1200" dirty="0" smtClean="0">
                <a:solidFill>
                  <a:schemeClr val="tx1"/>
                </a:solidFill>
                <a:effectLst/>
              </a:rPr>
              <a:t>This may be old stuff for you, but it is not for the audience, pretend this is the first time you are presenting your cool arguments/results</a:t>
            </a:r>
          </a:p>
          <a:p>
            <a:pPr marL="685800" lvl="1" indent="-228600">
              <a:buAutoNum type="arabicPeriod"/>
            </a:pPr>
            <a:r>
              <a:rPr lang="en-US" kern="1200" dirty="0" smtClean="0">
                <a:solidFill>
                  <a:schemeClr val="tx1"/>
                </a:solidFill>
                <a:effectLst/>
              </a:rPr>
              <a:t>Excitement is contagious and so is boredom: if you are listless, you are communicating that your topic is boring and if you don’t care about it, why should we?</a:t>
            </a:r>
          </a:p>
          <a:p>
            <a:pPr marL="685800" lvl="1" indent="-228600">
              <a:buAutoNum type="arabicPeriod"/>
            </a:pPr>
            <a:r>
              <a:rPr lang="en-US" kern="1200" dirty="0" smtClean="0">
                <a:solidFill>
                  <a:schemeClr val="tx1"/>
                </a:solidFill>
                <a:effectLst/>
              </a:rPr>
              <a:t>When you are enthusiastic and your audience thinks you are smart, they get interested: after all, here’s an intelligent person who seems quite taken with the topic, so there must be something neat going on</a:t>
            </a:r>
          </a:p>
          <a:p>
            <a:pPr marL="228600" lvl="0" indent="-228600">
              <a:buAutoNum type="arabicPeriod"/>
            </a:pPr>
            <a:r>
              <a:rPr lang="en-US" kern="1200" dirty="0" smtClean="0">
                <a:solidFill>
                  <a:schemeClr val="tx1"/>
                </a:solidFill>
                <a:effectLst/>
              </a:rPr>
              <a:t>Perform!</a:t>
            </a:r>
          </a:p>
          <a:p>
            <a:pPr marL="685800" lvl="1" indent="-228600">
              <a:buAutoNum type="arabicPeriod"/>
            </a:pPr>
            <a:r>
              <a:rPr lang="en-US" kern="1200" dirty="0" smtClean="0">
                <a:solidFill>
                  <a:schemeClr val="tx1"/>
                </a:solidFill>
                <a:effectLst/>
              </a:rPr>
              <a:t>You have about 30 seconds to make an impression (</a:t>
            </a:r>
            <a:r>
              <a:rPr lang="en-US" u="sng" kern="1200" dirty="0" smtClean="0">
                <a:solidFill>
                  <a:schemeClr val="tx1"/>
                </a:solidFill>
                <a:effectLst/>
                <a:hlinkClick r:id="rId3"/>
              </a:rPr>
              <a:t>http://kev.inburke.com/pdf/30_seconds_teacher_quality.pdf</a:t>
            </a:r>
            <a:r>
              <a:rPr lang="en-US" kern="1200" dirty="0" smtClean="0">
                <a:solidFill>
                  <a:schemeClr val="tx1"/>
                </a:solidFill>
                <a:effectLst/>
              </a:rPr>
              <a:t>)! Don’t frown, don’t fidget with hands or objects, don’t stick your hands in your pockets. Be active, confident, and smile. Your goal is to look competent and likeable.</a:t>
            </a:r>
          </a:p>
          <a:p>
            <a:pPr marL="685800" lvl="1" indent="-228600">
              <a:buAutoNum type="arabicPeriod"/>
            </a:pPr>
            <a:r>
              <a:rPr lang="en-US" kern="1200" dirty="0" smtClean="0">
                <a:solidFill>
                  <a:schemeClr val="tx1"/>
                </a:solidFill>
                <a:effectLst/>
              </a:rPr>
              <a:t>Part of being convincing is being entertaining: if people are bored, they will ignore what you are saying and drift off</a:t>
            </a:r>
          </a:p>
          <a:p>
            <a:pPr marL="685800" lvl="1" indent="-228600">
              <a:buAutoNum type="arabicPeriod"/>
            </a:pPr>
            <a:r>
              <a:rPr lang="en-US" kern="1200" dirty="0" smtClean="0">
                <a:solidFill>
                  <a:schemeClr val="tx1"/>
                </a:solidFill>
                <a:effectLst/>
              </a:rPr>
              <a:t>Well-placed jokes (this has to come to you naturally, if it doesn’t you should probably not try it), well-modulated delivery (you can train yourself to do it), body-language, eye-contact, projecting comfort with your knowledge (but not arrogance), all are important ingredients in establishing you as an authoritative source which can potentially be trusted</a:t>
            </a:r>
          </a:p>
          <a:p>
            <a:pPr marL="685800" lvl="1" indent="-228600">
              <a:buAutoNum type="arabicPeriod"/>
            </a:pPr>
            <a:r>
              <a:rPr lang="en-US" kern="1200" dirty="0" smtClean="0">
                <a:solidFill>
                  <a:schemeClr val="tx1"/>
                </a:solidFill>
                <a:effectLst/>
              </a:rPr>
              <a:t>Academics are among the most skeptical audiences you can encounter, do not make your life harder by making them unwilling to listen to your arguments, they are already predisposed to think you are wrong</a:t>
            </a:r>
          </a:p>
          <a:p>
            <a:pPr marL="685800" lvl="1" indent="-228600">
              <a:buAutoNum type="arabicPeriod"/>
            </a:pPr>
            <a:r>
              <a:rPr lang="en-US" kern="1200" dirty="0" smtClean="0">
                <a:solidFill>
                  <a:schemeClr val="tx1"/>
                </a:solidFill>
                <a:effectLst/>
              </a:rPr>
              <a:t>Try to put some of your abstract arguments in concrete terms, use examples (if you can swing it, humor here is great too)</a:t>
            </a:r>
          </a:p>
          <a:p>
            <a:pPr marL="228600" lvl="0" indent="-228600">
              <a:buAutoNum type="arabicPeriod"/>
            </a:pPr>
            <a:r>
              <a:rPr lang="en-US" kern="1200" dirty="0" smtClean="0">
                <a:solidFill>
                  <a:schemeClr val="tx1"/>
                </a:solidFill>
                <a:effectLst/>
              </a:rPr>
              <a:t>Control the presentation: </a:t>
            </a:r>
          </a:p>
          <a:p>
            <a:pPr marL="685800" lvl="1" indent="-228600">
              <a:buAutoNum type="arabicPeriod"/>
            </a:pPr>
            <a:r>
              <a:rPr lang="en-US" kern="1200" dirty="0" smtClean="0">
                <a:solidFill>
                  <a:schemeClr val="tx1"/>
                </a:solidFill>
                <a:effectLst/>
              </a:rPr>
              <a:t>do not allow yourself to get sidetracked by stray comments, get bogged down into an interminable exchange with an insistent audience member, or get derailed or upstaged by the monologue of an audience member. Norms of collegiality may prevent the person chairing the presentation (if there is one) from stepping in to put you back on track, and you may be on your own doing that. </a:t>
            </a:r>
          </a:p>
          <a:p>
            <a:pPr marL="685800" lvl="1" indent="-228600">
              <a:buAutoNum type="arabicPeriod"/>
            </a:pPr>
            <a:r>
              <a:rPr lang="en-US" kern="1200" dirty="0" smtClean="0">
                <a:solidFill>
                  <a:schemeClr val="tx1"/>
                </a:solidFill>
                <a:effectLst/>
              </a:rPr>
              <a:t>Establish clear rules at the outset (e.g., clarifying questions during talk OK, substantive discussions and comments only after you are done). </a:t>
            </a:r>
          </a:p>
          <a:p>
            <a:pPr marL="685800" lvl="1" indent="-228600">
              <a:buAutoNum type="arabicPeriod"/>
            </a:pPr>
            <a:r>
              <a:rPr lang="en-US" kern="1200" dirty="0" smtClean="0">
                <a:solidFill>
                  <a:schemeClr val="tx1"/>
                </a:solidFill>
                <a:effectLst/>
              </a:rPr>
              <a:t>Enforce the rules (without being rude). A good rule of thumb is not to take more than two consecutive questions during the presentation itself: you risk being victimized by a feeding frenzy mentality.</a:t>
            </a:r>
          </a:p>
          <a:p>
            <a:pPr marL="685800" lvl="1" indent="-228600">
              <a:buAutoNum type="arabicPeriod"/>
            </a:pPr>
            <a:r>
              <a:rPr lang="en-US" kern="1200" dirty="0" smtClean="0">
                <a:solidFill>
                  <a:schemeClr val="tx1"/>
                </a:solidFill>
                <a:effectLst/>
              </a:rPr>
              <a:t>Focus on the question (see also Q&amp;A). Don’t appear to be thinking about what you’re going to say next while they are asking it!</a:t>
            </a:r>
          </a:p>
          <a:p>
            <a:pPr marL="685800" lvl="1" indent="-228600">
              <a:buAutoNum type="arabicPeriod"/>
            </a:pPr>
            <a:r>
              <a:rPr lang="en-US" kern="1200" dirty="0" smtClean="0">
                <a:solidFill>
                  <a:schemeClr val="tx1"/>
                </a:solidFill>
                <a:effectLst/>
              </a:rPr>
              <a:t>It’s OK to pause for a second or two to collect your thoughts. It’s OK to let the audience have a second or two to grasp what you just said. Don’t fill in these useful silences with “</a:t>
            </a:r>
            <a:r>
              <a:rPr lang="en-US" kern="1200" dirty="0" err="1" smtClean="0">
                <a:solidFill>
                  <a:schemeClr val="tx1"/>
                </a:solidFill>
                <a:effectLst/>
              </a:rPr>
              <a:t>Ummmmm</a:t>
            </a:r>
            <a:r>
              <a:rPr lang="en-US" kern="1200" dirty="0" smtClean="0">
                <a:solidFill>
                  <a:schemeClr val="tx1"/>
                </a:solidFill>
                <a:effectLst/>
              </a:rPr>
              <a:t>…”. I usually just stare at the ceiling when I do this to avoid being distracted by eye contact and avoid the appearance of inviting comments. But this might look weird, I don’t know.</a:t>
            </a:r>
          </a:p>
          <a:p>
            <a:pPr marL="228600" lvl="0" indent="-228600">
              <a:buAutoNum type="arabicPeriod"/>
            </a:pPr>
            <a:r>
              <a:rPr lang="en-US" kern="1200" dirty="0" smtClean="0">
                <a:solidFill>
                  <a:schemeClr val="tx1"/>
                </a:solidFill>
                <a:effectLst/>
              </a:rPr>
              <a:t>Avoid “meta-comments” on your talk. If you are running out of time, silently skip slides, there’s no need to alert everyone to your bad planning. Don’t say that a slide is awful (e.g., table is too big to fit, or font too small to read). If it is, correct it. If it isn’t, why are saying 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kern="1200" dirty="0" smtClean="0">
                <a:solidFill>
                  <a:schemeClr val="tx1"/>
                </a:solidFill>
                <a:effectLst/>
              </a:rPr>
              <a:t>Close properly. Either say “Thank you” or “And with this, I am now ready to take your questions and comments”. You need to let them know you’re done. The thank-you works better when you expect applause. My approach works better when you’re supposed to launch into a Q&amp;A. Watch out the ending: do not trail into silence. End with a bang!</a:t>
            </a:r>
          </a:p>
          <a:p>
            <a:pPr marL="228600" lvl="0" indent="-228600">
              <a:buAutoNum type="arabicPeriod"/>
            </a:pPr>
            <a:endParaRPr lang="en-US" kern="1200" dirty="0" smtClean="0">
              <a:solidFill>
                <a:schemeClr val="tx1"/>
              </a:solidFill>
              <a:effectLst/>
            </a:endParaRPr>
          </a:p>
          <a:p>
            <a:pPr marL="0" lvl="0" indent="0">
              <a:buNone/>
            </a:pPr>
            <a:endParaRPr lang="en-US" kern="1200" dirty="0">
              <a:solidFill>
                <a:schemeClr val="tx1"/>
              </a:solidFill>
              <a:effectLst/>
            </a:endParaRPr>
          </a:p>
        </p:txBody>
      </p:sp>
      <p:sp>
        <p:nvSpPr>
          <p:cNvPr id="4" name="Slide Number Placeholder 3"/>
          <p:cNvSpPr>
            <a:spLocks noGrp="1"/>
          </p:cNvSpPr>
          <p:nvPr>
            <p:ph type="sldNum" sz="quarter" idx="10"/>
          </p:nvPr>
        </p:nvSpPr>
        <p:spPr/>
        <p:txBody>
          <a:bodyPr/>
          <a:lstStyle/>
          <a:p>
            <a:fld id="{769F2343-8C67-4CBE-A1D2-C014ADA58588}" type="slidenum">
              <a:rPr lang="en-US" smtClean="0"/>
              <a:t>31</a:t>
            </a:fld>
            <a:endParaRPr lang="en-US"/>
          </a:p>
        </p:txBody>
      </p:sp>
    </p:spTree>
    <p:extLst>
      <p:ext uri="{BB962C8B-B14F-4D97-AF65-F5344CB8AC3E}">
        <p14:creationId xmlns:p14="http://schemas.microsoft.com/office/powerpoint/2010/main" val="3544115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048000" cy="2286000"/>
          </a:xfrm>
          <a:prstGeom prst="rect">
            <a:avLst/>
          </a:prstGeom>
        </p:spPr>
      </p:sp>
      <p:sp>
        <p:nvSpPr>
          <p:cNvPr id="3" name="Notes Placeholder 2"/>
          <p:cNvSpPr>
            <a:spLocks noGrp="1"/>
          </p:cNvSpPr>
          <p:nvPr>
            <p:ph type="body" idx="1"/>
          </p:nvPr>
        </p:nvSpPr>
        <p:spPr>
          <a:xfrm>
            <a:off x="685800" y="3200400"/>
            <a:ext cx="5486400" cy="5257800"/>
          </a:xfrm>
          <a:prstGeom prst="rect">
            <a:avLst/>
          </a:prstGeom>
        </p:spPr>
        <p:txBody>
          <a:bodyPr/>
          <a:lstStyle/>
          <a:p>
            <a:pPr lvl="0"/>
            <a:r>
              <a:rPr lang="en-US" sz="1200" kern="1200" dirty="0" smtClean="0">
                <a:solidFill>
                  <a:schemeClr val="tx1"/>
                </a:solidFill>
                <a:effectLst/>
              </a:rPr>
              <a:t>Handling Q&amp;A:</a:t>
            </a:r>
          </a:p>
          <a:p>
            <a:pPr marL="228600" lvl="0" indent="-228600">
              <a:buAutoNum type="arabicPeriod"/>
            </a:pPr>
            <a:r>
              <a:rPr lang="en-US" sz="1200" kern="1200" dirty="0" smtClean="0">
                <a:solidFill>
                  <a:schemeClr val="tx1"/>
                </a:solidFill>
                <a:effectLst/>
              </a:rPr>
              <a:t>Make sure you come back to any question you deferred during the talk; if you can’t remember them (b/c you’re too nervous, for example), write a brief note to yourself before continuing the talk, and then go back to the note. Do not promise and then fail to talk about a question: the person who asked you will remember, and so will many others.</a:t>
            </a:r>
          </a:p>
          <a:p>
            <a:pPr marL="228600" lvl="0" indent="-228600">
              <a:buAutoNum type="arabicPeriod"/>
            </a:pPr>
            <a:r>
              <a:rPr lang="en-US" sz="1200" kern="1200" dirty="0" smtClean="0">
                <a:solidFill>
                  <a:schemeClr val="tx1"/>
                </a:solidFill>
                <a:effectLst/>
              </a:rPr>
              <a:t>Repeat the question, possibly paraphrasing it, so that everyone knows what you’re answering. Often audience members are not very audible to others.</a:t>
            </a:r>
          </a:p>
          <a:p>
            <a:pPr marL="228600" lvl="0" indent="-228600">
              <a:buAutoNum type="arabicPeriod"/>
            </a:pPr>
            <a:r>
              <a:rPr lang="en-US" sz="1200" kern="1200" dirty="0" smtClean="0">
                <a:solidFill>
                  <a:schemeClr val="tx1"/>
                </a:solidFill>
                <a:effectLst/>
              </a:rPr>
              <a:t>As with the advice during the talk, control the Q&amp;A. Do not let a single audience member hijack the discussion. Rule of thumb is to answer the question, and if there’s a follow-up, answer that, and then move on </a:t>
            </a:r>
            <a:r>
              <a:rPr lang="en-US" sz="1200" kern="1200" dirty="0" smtClean="0">
                <a:solidFill>
                  <a:schemeClr val="tx1"/>
                </a:solidFill>
                <a:effectLst/>
              </a:rPr>
              <a:t>(re-direct </a:t>
            </a:r>
            <a:r>
              <a:rPr lang="en-US" sz="1200" kern="1200" dirty="0" smtClean="0">
                <a:solidFill>
                  <a:schemeClr val="tx1"/>
                </a:solidFill>
                <a:effectLst/>
              </a:rPr>
              <a:t>to new topic). People in the audience are probably already annoyed at that member who’s monopolizing the discussion, especially with those with a monologue with no question in sight.</a:t>
            </a:r>
          </a:p>
          <a:p>
            <a:pPr marL="228600" lvl="0" indent="-228600">
              <a:buAutoNum type="arabicPeriod"/>
            </a:pPr>
            <a:r>
              <a:rPr lang="en-US" sz="1200" kern="1200" dirty="0" smtClean="0">
                <a:solidFill>
                  <a:schemeClr val="tx1"/>
                </a:solidFill>
                <a:effectLst/>
              </a:rPr>
              <a:t>Focus on the question being asked: don’t look like a social moron by appearing to think of something else while someone is talking to you.</a:t>
            </a:r>
          </a:p>
          <a:p>
            <a:pPr marL="228600" lvl="0" indent="-228600">
              <a:buAutoNum type="arabicPeriod"/>
            </a:pPr>
            <a:r>
              <a:rPr lang="en-US" sz="1200" kern="1200" dirty="0" smtClean="0">
                <a:solidFill>
                  <a:schemeClr val="tx1"/>
                </a:solidFill>
                <a:effectLst/>
              </a:rPr>
              <a:t>Don’t interrupt even if you have understood the question already. Nod to indicate you’re following but make sure you don’t look impatient.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rPr>
              <a:t>Be respectful. It’s the right thing to do, and it’s the smart thing to do. You don’t know who’s asking (I’ve been mistaken for a student occasionally, and my question brushed aside as unworthy of comment). You might have misunderstood the depth of the question, so it’s really interesting/harder. Even if it is a silly question, just answer it and perhaps extend the answer into an interesting direction that might gratify the person who asked it and give you opportunity to engage more interesting things. Sometimes this might be hard… OK to fantasize:</a:t>
            </a:r>
          </a:p>
          <a:p>
            <a:pPr marL="0" lvl="0" indent="0">
              <a:buNone/>
            </a:pPr>
            <a:endParaRPr lang="en-US" sz="1200" kern="1200" dirty="0" smtClean="0">
              <a:solidFill>
                <a:schemeClr val="tx1"/>
              </a:solidFill>
              <a:effectLst/>
            </a:endParaRPr>
          </a:p>
          <a:p>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32</a:t>
            </a:fld>
            <a:endParaRPr lang="en-US"/>
          </a:p>
        </p:txBody>
      </p:sp>
    </p:spTree>
    <p:extLst>
      <p:ext uri="{BB962C8B-B14F-4D97-AF65-F5344CB8AC3E}">
        <p14:creationId xmlns:p14="http://schemas.microsoft.com/office/powerpoint/2010/main" val="3511168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lvl="0" indent="0">
              <a:buNone/>
            </a:pPr>
            <a:r>
              <a:rPr lang="en-US" sz="1200" kern="1200" dirty="0" smtClean="0">
                <a:solidFill>
                  <a:schemeClr val="tx1"/>
                </a:solidFill>
                <a:effectLst/>
              </a:rPr>
              <a:t>You will get them!</a:t>
            </a:r>
          </a:p>
        </p:txBody>
      </p:sp>
      <p:sp>
        <p:nvSpPr>
          <p:cNvPr id="4" name="Slide Number Placeholder 3"/>
          <p:cNvSpPr>
            <a:spLocks noGrp="1"/>
          </p:cNvSpPr>
          <p:nvPr>
            <p:ph type="sldNum" sz="quarter" idx="10"/>
          </p:nvPr>
        </p:nvSpPr>
        <p:spPr/>
        <p:txBody>
          <a:bodyPr/>
          <a:lstStyle/>
          <a:p>
            <a:fld id="{769F2343-8C67-4CBE-A1D2-C014ADA58588}" type="slidenum">
              <a:rPr lang="en-US" smtClean="0"/>
              <a:t>33</a:t>
            </a:fld>
            <a:endParaRPr lang="en-US"/>
          </a:p>
        </p:txBody>
      </p:sp>
    </p:spTree>
    <p:extLst>
      <p:ext uri="{BB962C8B-B14F-4D97-AF65-F5344CB8AC3E}">
        <p14:creationId xmlns:p14="http://schemas.microsoft.com/office/powerpoint/2010/main" val="3511168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lvl="0" indent="0">
              <a:buNone/>
            </a:pPr>
            <a:r>
              <a:rPr lang="en-US" sz="1200" kern="1200" dirty="0" smtClean="0">
                <a:solidFill>
                  <a:schemeClr val="tx1"/>
                </a:solidFill>
                <a:effectLst/>
              </a:rPr>
              <a:t>You should be prepared for most questions (from your practice talks) and hopefully you have extra slides to back up your answers. Still, there will be times when you are stumped. Then:</a:t>
            </a:r>
          </a:p>
          <a:p>
            <a:pPr marL="228600" lvl="0" indent="-228600">
              <a:buAutoNum type="arabicPeriod"/>
            </a:pPr>
            <a:r>
              <a:rPr lang="en-US" sz="1200" dirty="0" smtClean="0"/>
              <a:t>We don’t expect you to be omniscient. OK not to know.</a:t>
            </a:r>
            <a:endParaRPr lang="en-US" sz="1200" kern="1200" dirty="0" smtClean="0">
              <a:solidFill>
                <a:schemeClr val="tx1"/>
              </a:solidFill>
              <a:effectLst/>
            </a:endParaRPr>
          </a:p>
          <a:p>
            <a:pPr marL="228600" lvl="0" indent="-228600">
              <a:buAutoNum type="arabicPeriod"/>
            </a:pPr>
            <a:r>
              <a:rPr lang="en-US" sz="1200" kern="1200" dirty="0" smtClean="0">
                <a:solidFill>
                  <a:schemeClr val="tx1"/>
                </a:solidFill>
                <a:effectLst/>
              </a:rPr>
              <a:t>If </a:t>
            </a:r>
            <a:r>
              <a:rPr lang="en-US" sz="1200" kern="1200" dirty="0" smtClean="0">
                <a:solidFill>
                  <a:schemeClr val="tx1"/>
                </a:solidFill>
                <a:effectLst/>
              </a:rPr>
              <a:t>you don’t understand the question, ask for clarification</a:t>
            </a:r>
          </a:p>
          <a:p>
            <a:pPr marL="228600" lvl="0" indent="-228600">
              <a:buAutoNum type="arabicPeriod"/>
            </a:pPr>
            <a:r>
              <a:rPr lang="en-US" sz="1200" kern="1200" dirty="0" smtClean="0">
                <a:solidFill>
                  <a:schemeClr val="tx1"/>
                </a:solidFill>
                <a:effectLst/>
              </a:rPr>
              <a:t>OK not to know but not OK to stop at that. Attempt </a:t>
            </a:r>
            <a:r>
              <a:rPr lang="en-US" sz="1200" kern="1200" dirty="0" smtClean="0">
                <a:solidFill>
                  <a:schemeClr val="tx1"/>
                </a:solidFill>
                <a:effectLst/>
              </a:rPr>
              <a:t>to construct one. At this point you are improvising, thinking out loud, and it might not lead anywhere near an answer. However, you will have shown readiness to engage, you will have shown a glimpse of your qualities as a thinker, and perhaps you will have something that might look like a beginning of an answer</a:t>
            </a:r>
            <a:r>
              <a:rPr lang="en-US" sz="1200" kern="1200" dirty="0" smtClean="0">
                <a:solidFill>
                  <a:schemeClr val="tx1"/>
                </a:solidFill>
                <a:effectLst/>
              </a:rPr>
              <a:t>.</a:t>
            </a:r>
            <a:endParaRPr lang="en-US" sz="1200" kern="1200" dirty="0" smtClean="0">
              <a:solidFill>
                <a:schemeClr val="tx1"/>
              </a:solidFill>
              <a:effectLst/>
            </a:endParaRPr>
          </a:p>
          <a:p>
            <a:pPr marL="228600" lvl="0" indent="-228600">
              <a:buAutoNum type="arabicPeriod"/>
            </a:pPr>
            <a:r>
              <a:rPr lang="en-US" sz="1200" kern="1200" dirty="0" smtClean="0">
                <a:solidFill>
                  <a:schemeClr val="tx1"/>
                </a:solidFill>
                <a:effectLst/>
              </a:rPr>
              <a:t>Do not pretend to know the </a:t>
            </a:r>
            <a:r>
              <a:rPr lang="en-US" sz="1200" kern="1200" dirty="0" smtClean="0">
                <a:solidFill>
                  <a:schemeClr val="tx1"/>
                </a:solidFill>
                <a:effectLst/>
              </a:rPr>
              <a:t>answer! Do </a:t>
            </a:r>
            <a:r>
              <a:rPr lang="en-US" sz="1200" kern="1200" dirty="0" smtClean="0">
                <a:solidFill>
                  <a:schemeClr val="tx1"/>
                </a:solidFill>
                <a:effectLst/>
              </a:rPr>
              <a:t>not pretend to have run extra regressions and that the “results are basically the same”. If you have robustness checks, show the slide. If not, shut up.</a:t>
            </a:r>
          </a:p>
          <a:p>
            <a:pPr marL="228600" lvl="0" indent="-228600">
              <a:buAutoNum type="arabicPeriod"/>
            </a:pPr>
            <a:r>
              <a:rPr lang="en-US" sz="1200" kern="1200" dirty="0" smtClean="0">
                <a:solidFill>
                  <a:schemeClr val="tx1"/>
                </a:solidFill>
                <a:effectLst/>
              </a:rPr>
              <a:t>Do </a:t>
            </a:r>
            <a:r>
              <a:rPr lang="en-US" sz="1200" kern="1200" dirty="0" smtClean="0">
                <a:solidFill>
                  <a:schemeClr val="tx1"/>
                </a:solidFill>
                <a:effectLst/>
              </a:rPr>
              <a:t>not apologize for not knowing the answer. You’re not omniscient. And neither are the people in the audience</a:t>
            </a:r>
            <a:r>
              <a:rPr lang="en-US" sz="1200" kern="1200" dirty="0" smtClean="0">
                <a:solidFill>
                  <a:schemeClr val="tx1"/>
                </a:solidFill>
                <a:effectLst/>
              </a:rPr>
              <a:t>.</a:t>
            </a:r>
          </a:p>
          <a:p>
            <a:pPr marL="228600" lvl="0" indent="-228600">
              <a:buAutoNum type="arabicPeriod"/>
            </a:pPr>
            <a:endParaRPr lang="en-US" sz="1200" dirty="0"/>
          </a:p>
          <a:p>
            <a:pPr lvl="0"/>
            <a:r>
              <a:rPr lang="en-US" sz="1200" dirty="0"/>
              <a:t>Write down the question that stumped you, and follow through with the person who asked you after the talk if possible, and certainly when you’ve had a chance to think it through and offer something more</a:t>
            </a:r>
            <a:r>
              <a:rPr lang="en-US" sz="1200" smtClean="0"/>
              <a:t>. </a:t>
            </a:r>
            <a:endParaRPr lang="en-US" sz="12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69F2343-8C67-4CBE-A1D2-C014ADA58588}" type="slidenum">
              <a:rPr lang="en-US" smtClean="0"/>
              <a:t>34</a:t>
            </a:fld>
            <a:endParaRPr lang="en-US"/>
          </a:p>
        </p:txBody>
      </p:sp>
    </p:spTree>
    <p:extLst>
      <p:ext uri="{BB962C8B-B14F-4D97-AF65-F5344CB8AC3E}">
        <p14:creationId xmlns:p14="http://schemas.microsoft.com/office/powerpoint/2010/main" val="3511168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lvl="0"/>
            <a:endParaRPr lang="en-US" sz="12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769F2343-8C67-4CBE-A1D2-C014ADA58588}" type="slidenum">
              <a:rPr lang="en-US" smtClean="0"/>
              <a:t>35</a:t>
            </a:fld>
            <a:endParaRPr lang="en-US"/>
          </a:p>
        </p:txBody>
      </p:sp>
    </p:spTree>
    <p:extLst>
      <p:ext uri="{BB962C8B-B14F-4D97-AF65-F5344CB8AC3E}">
        <p14:creationId xmlns:p14="http://schemas.microsoft.com/office/powerpoint/2010/main" val="3001129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F2343-8C67-4CBE-A1D2-C014ADA58588}" type="slidenum">
              <a:rPr lang="en-US" smtClean="0"/>
              <a:t>36</a:t>
            </a:fld>
            <a:endParaRPr lang="en-US"/>
          </a:p>
        </p:txBody>
      </p:sp>
    </p:spTree>
    <p:extLst>
      <p:ext uri="{BB962C8B-B14F-4D97-AF65-F5344CB8AC3E}">
        <p14:creationId xmlns:p14="http://schemas.microsoft.com/office/powerpoint/2010/main" val="3859204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F2343-8C67-4CBE-A1D2-C014ADA58588}" type="slidenum">
              <a:rPr lang="en-US" smtClean="0"/>
              <a:t>37</a:t>
            </a:fld>
            <a:endParaRPr lang="en-US"/>
          </a:p>
        </p:txBody>
      </p:sp>
    </p:spTree>
    <p:extLst>
      <p:ext uri="{BB962C8B-B14F-4D97-AF65-F5344CB8AC3E}">
        <p14:creationId xmlns:p14="http://schemas.microsoft.com/office/powerpoint/2010/main" val="2061944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F2343-8C67-4CBE-A1D2-C014ADA58588}" type="slidenum">
              <a:rPr lang="en-US" smtClean="0"/>
              <a:t>38</a:t>
            </a:fld>
            <a:endParaRPr lang="en-US"/>
          </a:p>
        </p:txBody>
      </p:sp>
    </p:spTree>
    <p:extLst>
      <p:ext uri="{BB962C8B-B14F-4D97-AF65-F5344CB8AC3E}">
        <p14:creationId xmlns:p14="http://schemas.microsoft.com/office/powerpoint/2010/main" val="371279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Nothing kills a presentation as being delivered by a boring presenter. I will talk more about performance later. There’s a reason this is #1!!!!</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4</a:t>
            </a:fld>
            <a:endParaRPr lang="en-US"/>
          </a:p>
        </p:txBody>
      </p:sp>
    </p:spTree>
    <p:extLst>
      <p:ext uri="{BB962C8B-B14F-4D97-AF65-F5344CB8AC3E}">
        <p14:creationId xmlns:p14="http://schemas.microsoft.com/office/powerpoint/2010/main" val="314512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If you want your audience to hate you, confuse them. Throw loads of data at them, do not interpret your charts, make an argument with more than 3 steps in it. If we can’t follow you, YOU are screwed.</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5</a:t>
            </a:fld>
            <a:endParaRPr lang="en-US"/>
          </a:p>
        </p:txBody>
      </p:sp>
    </p:spTree>
    <p:extLst>
      <p:ext uri="{BB962C8B-B14F-4D97-AF65-F5344CB8AC3E}">
        <p14:creationId xmlns:p14="http://schemas.microsoft.com/office/powerpoint/2010/main" val="79498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dirty="0" smtClean="0"/>
              <a:t>Bill Gates can get away with it. You can’t. Stay away from ridiculously busy slides, multiple fonts, fancy transitions, sound effects, and “clever” use of colors. Put stuff in notes that the audience can’t see if you need reminders.</a:t>
            </a:r>
            <a:endParaRPr lang="en-US" sz="1200" dirty="0"/>
          </a:p>
        </p:txBody>
      </p:sp>
      <p:sp>
        <p:nvSpPr>
          <p:cNvPr id="4" name="Slide Number Placeholder 3"/>
          <p:cNvSpPr>
            <a:spLocks noGrp="1"/>
          </p:cNvSpPr>
          <p:nvPr>
            <p:ph type="sldNum" sz="quarter" idx="10"/>
          </p:nvPr>
        </p:nvSpPr>
        <p:spPr/>
        <p:txBody>
          <a:bodyPr/>
          <a:lstStyle/>
          <a:p>
            <a:fld id="{769F2343-8C67-4CBE-A1D2-C014ADA58588}" type="slidenum">
              <a:rPr lang="en-US" smtClean="0"/>
              <a:t>6</a:t>
            </a:fld>
            <a:endParaRPr lang="en-US"/>
          </a:p>
        </p:txBody>
      </p:sp>
    </p:spTree>
    <p:extLst>
      <p:ext uri="{BB962C8B-B14F-4D97-AF65-F5344CB8AC3E}">
        <p14:creationId xmlns:p14="http://schemas.microsoft.com/office/powerpoint/2010/main" val="200589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z="1200" kern="1200" dirty="0" smtClean="0">
                <a:solidFill>
                  <a:schemeClr val="tx1"/>
                </a:solidFill>
                <a:effectLst/>
              </a:rPr>
              <a:t>The dreaded “So What?”: failure to answer this can be deadly. The best research will fall flat in a talk if the audience does not care about the results. What’s in it for them?</a:t>
            </a:r>
            <a:endParaRPr lang="en-US" dirty="0"/>
          </a:p>
        </p:txBody>
      </p:sp>
      <p:sp>
        <p:nvSpPr>
          <p:cNvPr id="4" name="Slide Number Placeholder 3"/>
          <p:cNvSpPr>
            <a:spLocks noGrp="1"/>
          </p:cNvSpPr>
          <p:nvPr>
            <p:ph type="sldNum" sz="quarter" idx="10"/>
          </p:nvPr>
        </p:nvSpPr>
        <p:spPr/>
        <p:txBody>
          <a:bodyPr/>
          <a:lstStyle/>
          <a:p>
            <a:fld id="{769F2343-8C67-4CBE-A1D2-C014ADA58588}" type="slidenum">
              <a:rPr lang="en-US" smtClean="0"/>
              <a:t>7</a:t>
            </a:fld>
            <a:endParaRPr lang="en-US"/>
          </a:p>
        </p:txBody>
      </p:sp>
    </p:spTree>
    <p:extLst>
      <p:ext uri="{BB962C8B-B14F-4D97-AF65-F5344CB8AC3E}">
        <p14:creationId xmlns:p14="http://schemas.microsoft.com/office/powerpoint/2010/main" val="2945845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rPr>
              <a:t>Do not go overtime. It’s OK to finish earlier (but not much earlier or people would think you’ve got nothing to say). Going over your time, unless it’s for a couple of minutes and it’s clear you are concluding, is bad. </a:t>
            </a:r>
            <a:endParaRPr lang="en-US" sz="1200" kern="1200" dirty="0" smtClean="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rPr>
              <a:t>Very </a:t>
            </a:r>
            <a:r>
              <a:rPr lang="en-US" sz="1200" kern="1200" dirty="0" smtClean="0">
                <a:solidFill>
                  <a:schemeClr val="tx1"/>
                </a:solidFill>
                <a:effectLst/>
              </a:rPr>
              <a:t>bad. </a:t>
            </a:r>
            <a:endParaRPr lang="en-US" sz="1200" kern="1200" dirty="0" smtClean="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rPr>
              <a:t>I </a:t>
            </a:r>
            <a:r>
              <a:rPr lang="en-US" sz="1200" kern="1200" dirty="0" smtClean="0">
                <a:solidFill>
                  <a:schemeClr val="tx1"/>
                </a:solidFill>
                <a:effectLst/>
              </a:rPr>
              <a:t>can’t emphasize just how bad it is. It decreases the amount of time for comments and Q&amp;A showing that you don’t care about what your audience thinks. It is disrespectful. It frustrates people’s expectations: the audience knows when you’re supposed to finish and prepares mentally for the end; when the end does not come, most of us will get annoyed. </a:t>
            </a:r>
          </a:p>
        </p:txBody>
      </p:sp>
      <p:sp>
        <p:nvSpPr>
          <p:cNvPr id="4" name="Slide Number Placeholder 3"/>
          <p:cNvSpPr>
            <a:spLocks noGrp="1"/>
          </p:cNvSpPr>
          <p:nvPr>
            <p:ph type="sldNum" sz="quarter" idx="10"/>
          </p:nvPr>
        </p:nvSpPr>
        <p:spPr/>
        <p:txBody>
          <a:bodyPr/>
          <a:lstStyle/>
          <a:p>
            <a:fld id="{769F2343-8C67-4CBE-A1D2-C014ADA58588}" type="slidenum">
              <a:rPr lang="en-US" smtClean="0"/>
              <a:t>8</a:t>
            </a:fld>
            <a:endParaRPr lang="en-US"/>
          </a:p>
        </p:txBody>
      </p:sp>
    </p:spTree>
    <p:extLst>
      <p:ext uri="{BB962C8B-B14F-4D97-AF65-F5344CB8AC3E}">
        <p14:creationId xmlns:p14="http://schemas.microsoft.com/office/powerpoint/2010/main" val="247738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lvl="0"/>
            <a:r>
              <a:rPr lang="en-US" sz="1200" kern="1200" dirty="0" smtClean="0">
                <a:solidFill>
                  <a:schemeClr val="tx1"/>
                </a:solidFill>
                <a:effectLst/>
              </a:rPr>
              <a:t>Why is your question worth answering?</a:t>
            </a:r>
          </a:p>
          <a:p>
            <a:pPr lvl="0"/>
            <a:r>
              <a:rPr lang="en-US" sz="1200" kern="1200" dirty="0" smtClean="0">
                <a:solidFill>
                  <a:schemeClr val="tx1"/>
                </a:solidFill>
                <a:effectLst/>
              </a:rPr>
              <a:t>What is the key to your answer: what does it explain that we could not understand before AND why does it explain it</a:t>
            </a:r>
          </a:p>
          <a:p>
            <a:pPr lvl="0"/>
            <a:r>
              <a:rPr lang="en-US" sz="1200" kern="1200" dirty="0" smtClean="0">
                <a:solidFill>
                  <a:schemeClr val="tx1"/>
                </a:solidFill>
                <a:effectLst/>
              </a:rPr>
              <a:t>What is your evidence for your claims?</a:t>
            </a:r>
          </a:p>
          <a:p>
            <a:pPr lvl="0"/>
            <a:r>
              <a:rPr lang="en-US" sz="1200" kern="1200" dirty="0" smtClean="0">
                <a:solidFill>
                  <a:schemeClr val="tx1"/>
                </a:solidFill>
                <a:effectLst/>
              </a:rPr>
              <a:t>What is your “take-home” point?</a:t>
            </a:r>
          </a:p>
        </p:txBody>
      </p:sp>
      <p:sp>
        <p:nvSpPr>
          <p:cNvPr id="4" name="Slide Number Placeholder 3"/>
          <p:cNvSpPr>
            <a:spLocks noGrp="1"/>
          </p:cNvSpPr>
          <p:nvPr>
            <p:ph type="sldNum" sz="quarter" idx="10"/>
          </p:nvPr>
        </p:nvSpPr>
        <p:spPr/>
        <p:txBody>
          <a:bodyPr/>
          <a:lstStyle/>
          <a:p>
            <a:fld id="{769F2343-8C67-4CBE-A1D2-C014ADA58588}" type="slidenum">
              <a:rPr lang="en-US" smtClean="0"/>
              <a:t>9</a:t>
            </a:fld>
            <a:endParaRPr lang="en-US"/>
          </a:p>
        </p:txBody>
      </p:sp>
    </p:spTree>
    <p:extLst>
      <p:ext uri="{BB962C8B-B14F-4D97-AF65-F5344CB8AC3E}">
        <p14:creationId xmlns:p14="http://schemas.microsoft.com/office/powerpoint/2010/main" val="53363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Tuesday, December 04, 2012</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Tuesday, December 04,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Tuesday, December 04,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Tuesday, December 04, 2012</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Tuesday, December 04, 2012</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Tuesday, December 04, 2012</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Tuesday, December 04, 2012</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Tuesday, December 04, 2012</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Tuesday, December 04, 2012</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Tuesday, December 04, 2012</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Tuesday, December 04, 2012</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Tuesday, December 04, 2012</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December 2, 2012</a:t>
            </a:r>
            <a:endParaRPr lang="en-US" dirty="0"/>
          </a:p>
        </p:txBody>
      </p:sp>
      <p:sp>
        <p:nvSpPr>
          <p:cNvPr id="8" name="TextBox 7"/>
          <p:cNvSpPr txBox="1"/>
          <p:nvPr/>
        </p:nvSpPr>
        <p:spPr>
          <a:xfrm>
            <a:off x="914400" y="1600200"/>
            <a:ext cx="6144439" cy="1323439"/>
          </a:xfrm>
          <a:prstGeom prst="rect">
            <a:avLst/>
          </a:prstGeom>
          <a:noFill/>
        </p:spPr>
        <p:txBody>
          <a:bodyPr wrap="none" rtlCol="0">
            <a:spAutoFit/>
          </a:bodyPr>
          <a:lstStyle/>
          <a:p>
            <a:pPr algn="r"/>
            <a:r>
              <a:rPr lang="en-US" sz="8000" dirty="0" smtClean="0">
                <a:effectLst>
                  <a:outerShdw blurRad="38100" dist="38100" dir="2700000" algn="tl">
                    <a:srgbClr val="000000">
                      <a:alpha val="43137"/>
                    </a:srgbClr>
                  </a:outerShdw>
                </a:effectLst>
                <a:latin typeface="+mj-lt"/>
              </a:rPr>
              <a:t>Talk on Talks</a:t>
            </a:r>
            <a:endParaRPr lang="en-US" sz="8000" dirty="0">
              <a:effectLst>
                <a:outerShdw blurRad="38100" dist="38100" dir="2700000" algn="tl">
                  <a:srgbClr val="000000">
                    <a:alpha val="43137"/>
                  </a:srgbClr>
                </a:outerShdw>
              </a:effectLst>
              <a:latin typeface="+mj-lt"/>
            </a:endParaRPr>
          </a:p>
        </p:txBody>
      </p:sp>
      <p:sp>
        <p:nvSpPr>
          <p:cNvPr id="9" name="TextBox 8"/>
          <p:cNvSpPr txBox="1"/>
          <p:nvPr/>
        </p:nvSpPr>
        <p:spPr>
          <a:xfrm>
            <a:off x="2715439" y="3124200"/>
            <a:ext cx="4343400" cy="1200329"/>
          </a:xfrm>
          <a:prstGeom prst="rect">
            <a:avLst/>
          </a:prstGeom>
          <a:noFill/>
        </p:spPr>
        <p:txBody>
          <a:bodyPr wrap="square" rtlCol="0">
            <a:spAutoFit/>
          </a:bodyPr>
          <a:lstStyle/>
          <a:p>
            <a:pPr algn="r"/>
            <a:r>
              <a:rPr lang="en-US" sz="2400" dirty="0" smtClean="0"/>
              <a:t>Branislav L. Slantchev</a:t>
            </a:r>
          </a:p>
          <a:p>
            <a:pPr algn="r"/>
            <a:r>
              <a:rPr lang="en-US" sz="2400" dirty="0" smtClean="0"/>
              <a:t>Political Science</a:t>
            </a:r>
          </a:p>
          <a:p>
            <a:pPr algn="r"/>
            <a:r>
              <a:rPr lang="en-US" sz="2400" dirty="0" smtClean="0"/>
              <a:t>UCSD</a:t>
            </a:r>
            <a:endParaRPr lang="en-US" sz="2400" dirty="0"/>
          </a:p>
        </p:txBody>
      </p:sp>
    </p:spTree>
    <p:extLst>
      <p:ext uri="{BB962C8B-B14F-4D97-AF65-F5344CB8AC3E}">
        <p14:creationId xmlns:p14="http://schemas.microsoft.com/office/powerpoint/2010/main" val="1130808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81773" y="6019800"/>
            <a:ext cx="6962227" cy="707886"/>
          </a:xfrm>
          <a:prstGeom prst="rect">
            <a:avLst/>
          </a:prstGeom>
          <a:noFill/>
        </p:spPr>
        <p:txBody>
          <a:bodyPr wrap="none" rtlCol="0">
            <a:spAutoFit/>
          </a:bodyPr>
          <a:lstStyle/>
          <a:p>
            <a:r>
              <a:rPr lang="en-US" sz="4000" dirty="0" smtClean="0">
                <a:solidFill>
                  <a:schemeClr val="tx1">
                    <a:lumMod val="75000"/>
                  </a:schemeClr>
                </a:solidFill>
              </a:rPr>
              <a:t>(yes, there were only six sins.)</a:t>
            </a:r>
            <a:endParaRPr lang="en-US" sz="4000" dirty="0">
              <a:solidFill>
                <a:schemeClr val="tx1">
                  <a:lumMod val="75000"/>
                </a:schemeClr>
              </a:solidFill>
            </a:endParaRPr>
          </a:p>
        </p:txBody>
      </p:sp>
    </p:spTree>
    <p:extLst>
      <p:ext uri="{BB962C8B-B14F-4D97-AF65-F5344CB8AC3E}">
        <p14:creationId xmlns:p14="http://schemas.microsoft.com/office/powerpoint/2010/main" val="193403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4820" y="1438120"/>
            <a:ext cx="5854360" cy="1200329"/>
          </a:xfrm>
          <a:prstGeom prst="rect">
            <a:avLst/>
          </a:prstGeom>
          <a:noFill/>
        </p:spPr>
        <p:txBody>
          <a:bodyPr wrap="none" rtlCol="0">
            <a:spAutoFit/>
          </a:bodyPr>
          <a:lstStyle/>
          <a:p>
            <a:pPr algn="ctr"/>
            <a:r>
              <a:rPr lang="en-US" sz="7200" dirty="0" smtClean="0">
                <a:ln w="12700">
                  <a:solidFill>
                    <a:schemeClr val="tx1">
                      <a:lumMod val="50000"/>
                    </a:schemeClr>
                  </a:solidFill>
                </a:ln>
                <a:effectLst>
                  <a:reflection blurRad="50800" stA="23000" endPos="51000" dir="5400000" sy="-100000" algn="bl" rotWithShape="0"/>
                </a:effectLst>
              </a:rPr>
              <a:t>The Virtues…</a:t>
            </a:r>
            <a:endParaRPr lang="en-US" sz="7200" dirty="0">
              <a:ln w="12700">
                <a:solidFill>
                  <a:schemeClr val="tx1">
                    <a:lumMod val="50000"/>
                  </a:schemeClr>
                </a:solidFill>
              </a:ln>
              <a:effectLst>
                <a:reflection blurRad="50800" stA="23000" endPos="51000" dir="5400000" sy="-100000" algn="bl" rotWithShape="0"/>
              </a:effectLst>
            </a:endParaRPr>
          </a:p>
        </p:txBody>
      </p:sp>
    </p:spTree>
    <p:extLst>
      <p:ext uri="{BB962C8B-B14F-4D97-AF65-F5344CB8AC3E}">
        <p14:creationId xmlns:p14="http://schemas.microsoft.com/office/powerpoint/2010/main" val="604805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09726" y="-76200"/>
            <a:ext cx="2527935" cy="923330"/>
          </a:xfrm>
          <a:prstGeom prst="rect">
            <a:avLst/>
          </a:prstGeom>
          <a:noFill/>
        </p:spPr>
        <p:txBody>
          <a:bodyPr wrap="none" lIns="0" tIns="0" rIns="0" bIns="0" rtlCol="0">
            <a:spAutoFit/>
          </a:bodyPr>
          <a:lstStyle/>
          <a:p>
            <a:pPr algn="r"/>
            <a:r>
              <a:rPr lang="en-US" sz="6000" dirty="0">
                <a:ln w="12700">
                  <a:noFill/>
                </a:ln>
                <a:solidFill>
                  <a:schemeClr val="tx1">
                    <a:alpha val="48000"/>
                  </a:schemeClr>
                </a:solidFill>
                <a:effectLst>
                  <a:reflection blurRad="50800" stA="23000" endPos="51000" dir="5400000" sy="-100000" algn="bl" rotWithShape="0"/>
                </a:effectLst>
              </a:rPr>
              <a:t>c</a:t>
            </a:r>
            <a:r>
              <a:rPr lang="en-US" sz="6000" dirty="0" smtClean="0">
                <a:ln w="12700">
                  <a:noFill/>
                </a:ln>
                <a:solidFill>
                  <a:schemeClr val="tx1">
                    <a:alpha val="48000"/>
                  </a:schemeClr>
                </a:solidFill>
                <a:effectLst>
                  <a:reflection blurRad="50800" stA="23000" endPos="51000" dir="5400000" sy="-100000" algn="bl" rotWithShape="0"/>
                </a:effectLst>
              </a:rPr>
              <a:t>ontent</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9" name="TextBox 8"/>
          <p:cNvSpPr txBox="1"/>
          <p:nvPr/>
        </p:nvSpPr>
        <p:spPr>
          <a:xfrm>
            <a:off x="508868" y="1066800"/>
            <a:ext cx="4186852" cy="1107996"/>
          </a:xfrm>
          <a:prstGeom prst="rect">
            <a:avLst/>
          </a:prstGeom>
          <a:noFill/>
        </p:spPr>
        <p:txBody>
          <a:bodyPr wrap="none" rIns="91440" rtlCol="0">
            <a:spAutoFit/>
          </a:bodyPr>
          <a:lstStyle/>
          <a:p>
            <a:pPr algn="ctr"/>
            <a:r>
              <a:rPr lang="en-US" sz="6600" dirty="0" smtClean="0"/>
              <a:t>Your Goal:</a:t>
            </a:r>
            <a:endParaRPr lang="en-US" sz="6600" dirty="0"/>
          </a:p>
        </p:txBody>
      </p:sp>
      <p:sp>
        <p:nvSpPr>
          <p:cNvPr id="7" name="TextBox 6"/>
          <p:cNvSpPr txBox="1"/>
          <p:nvPr/>
        </p:nvSpPr>
        <p:spPr>
          <a:xfrm>
            <a:off x="508868" y="3768804"/>
            <a:ext cx="5510932" cy="1107996"/>
          </a:xfrm>
          <a:prstGeom prst="rect">
            <a:avLst/>
          </a:prstGeom>
          <a:noFill/>
        </p:spPr>
        <p:txBody>
          <a:bodyPr wrap="none" rIns="91440" rtlCol="0">
            <a:spAutoFit/>
          </a:bodyPr>
          <a:lstStyle/>
          <a:p>
            <a:pPr algn="ctr"/>
            <a:r>
              <a:rPr lang="en-US" sz="6600" dirty="0" smtClean="0"/>
              <a:t>Your Strategy:</a:t>
            </a:r>
            <a:endParaRPr lang="en-US" sz="6600" dirty="0"/>
          </a:p>
        </p:txBody>
      </p:sp>
      <p:sp>
        <p:nvSpPr>
          <p:cNvPr id="2" name="TextBox 1"/>
          <p:cNvSpPr txBox="1"/>
          <p:nvPr/>
        </p:nvSpPr>
        <p:spPr>
          <a:xfrm>
            <a:off x="1905000" y="2057400"/>
            <a:ext cx="5035353" cy="1231106"/>
          </a:xfrm>
          <a:prstGeom prst="rect">
            <a:avLst/>
          </a:prstGeom>
          <a:noFill/>
        </p:spPr>
        <p:txBody>
          <a:bodyPr wrap="none" lIns="0" tIns="0" rIns="0" bIns="0" rtlCol="0">
            <a:spAutoFit/>
          </a:bodyPr>
          <a:lstStyle/>
          <a:p>
            <a:r>
              <a:rPr lang="en-US" sz="8000" b="1" cap="small" spc="600" dirty="0">
                <a:ln w="9525">
                  <a:solidFill>
                    <a:schemeClr val="tx1">
                      <a:lumMod val="50000"/>
                    </a:schemeClr>
                  </a:solidFill>
                </a:ln>
                <a:effectLst>
                  <a:outerShdw blurRad="50800" dist="38100" dir="2700000" algn="tl" rotWithShape="0">
                    <a:schemeClr val="tx1">
                      <a:lumMod val="65000"/>
                      <a:alpha val="40000"/>
                    </a:schemeClr>
                  </a:outerShdw>
                </a:effectLst>
              </a:rPr>
              <a:t>p</a:t>
            </a:r>
            <a:r>
              <a:rPr lang="en-US" sz="8000" b="1" cap="small" spc="600" dirty="0" smtClean="0">
                <a:ln w="9525">
                  <a:solidFill>
                    <a:schemeClr val="tx1">
                      <a:lumMod val="50000"/>
                    </a:schemeClr>
                  </a:solidFill>
                </a:ln>
                <a:effectLst>
                  <a:outerShdw blurRad="50800" dist="38100" dir="2700000" algn="tl" rotWithShape="0">
                    <a:schemeClr val="tx1">
                      <a:lumMod val="65000"/>
                      <a:alpha val="40000"/>
                    </a:schemeClr>
                  </a:outerShdw>
                </a:effectLst>
              </a:rPr>
              <a:t>ersuade</a:t>
            </a:r>
            <a:endParaRPr lang="en-US" sz="8000" b="1" cap="small" spc="600" dirty="0">
              <a:ln w="9525">
                <a:solidFill>
                  <a:schemeClr val="tx1">
                    <a:lumMod val="50000"/>
                  </a:schemeClr>
                </a:solidFill>
              </a:ln>
              <a:effectLst>
                <a:outerShdw blurRad="50800" dist="38100" dir="2700000" algn="tl" rotWithShape="0">
                  <a:schemeClr val="tx1">
                    <a:lumMod val="65000"/>
                    <a:alpha val="40000"/>
                  </a:schemeClr>
                </a:outerShdw>
              </a:effectLst>
            </a:endParaRPr>
          </a:p>
        </p:txBody>
      </p:sp>
      <p:sp>
        <p:nvSpPr>
          <p:cNvPr id="10" name="TextBox 9"/>
          <p:cNvSpPr txBox="1"/>
          <p:nvPr/>
        </p:nvSpPr>
        <p:spPr>
          <a:xfrm>
            <a:off x="1905000" y="4788694"/>
            <a:ext cx="5134739" cy="1231106"/>
          </a:xfrm>
          <a:prstGeom prst="rect">
            <a:avLst/>
          </a:prstGeom>
          <a:noFill/>
        </p:spPr>
        <p:txBody>
          <a:bodyPr wrap="none" lIns="0" tIns="0" rIns="0" bIns="0" rtlCol="0">
            <a:spAutoFit/>
          </a:bodyPr>
          <a:lstStyle/>
          <a:p>
            <a:r>
              <a:rPr lang="en-US" sz="8000" b="1" cap="small" spc="600" dirty="0" smtClean="0">
                <a:ln w="9525">
                  <a:solidFill>
                    <a:schemeClr val="tx1">
                      <a:lumMod val="50000"/>
                    </a:schemeClr>
                  </a:solidFill>
                </a:ln>
                <a:effectLst>
                  <a:outerShdw blurRad="50800" dist="38100" dir="2700000" algn="tl" rotWithShape="0">
                    <a:schemeClr val="tx1">
                      <a:lumMod val="65000"/>
                      <a:alpha val="40000"/>
                    </a:schemeClr>
                  </a:outerShdw>
                </a:effectLst>
              </a:rPr>
              <a:t>organize</a:t>
            </a:r>
            <a:endParaRPr lang="en-US" sz="8000" b="1" cap="small" spc="600" dirty="0">
              <a:ln w="9525">
                <a:solidFill>
                  <a:schemeClr val="tx1">
                    <a:lumMod val="50000"/>
                  </a:schemeClr>
                </a:solidFill>
              </a:ln>
              <a:effectLst>
                <a:outerShdw blurRad="50800" dist="38100" dir="2700000" algn="tl" rotWithShape="0">
                  <a:schemeClr val="tx1">
                    <a:lumMod val="65000"/>
                    <a:alpha val="40000"/>
                  </a:schemeClr>
                </a:outerShdw>
              </a:effectLst>
            </a:endParaRPr>
          </a:p>
        </p:txBody>
      </p:sp>
    </p:spTree>
    <p:extLst>
      <p:ext uri="{BB962C8B-B14F-4D97-AF65-F5344CB8AC3E}">
        <p14:creationId xmlns:p14="http://schemas.microsoft.com/office/powerpoint/2010/main" val="285505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09726" y="-76200"/>
            <a:ext cx="2527935" cy="923330"/>
          </a:xfrm>
          <a:prstGeom prst="rect">
            <a:avLst/>
          </a:prstGeom>
          <a:noFill/>
        </p:spPr>
        <p:txBody>
          <a:bodyPr wrap="none" lIns="0" tIns="0" rIns="0" bIns="0" rtlCol="0">
            <a:spAutoFit/>
          </a:bodyPr>
          <a:lstStyle/>
          <a:p>
            <a:pPr algn="r"/>
            <a:r>
              <a:rPr lang="en-US" sz="6000" dirty="0">
                <a:ln w="12700">
                  <a:noFill/>
                </a:ln>
                <a:solidFill>
                  <a:schemeClr val="tx1">
                    <a:alpha val="48000"/>
                  </a:schemeClr>
                </a:solidFill>
                <a:effectLst>
                  <a:reflection blurRad="50800" stA="23000" endPos="51000" dir="5400000" sy="-100000" algn="bl" rotWithShape="0"/>
                </a:effectLst>
              </a:rPr>
              <a:t>c</a:t>
            </a:r>
            <a:r>
              <a:rPr lang="en-US" sz="6000" dirty="0" smtClean="0">
                <a:ln w="12700">
                  <a:noFill/>
                </a:ln>
                <a:solidFill>
                  <a:schemeClr val="tx1">
                    <a:alpha val="48000"/>
                  </a:schemeClr>
                </a:solidFill>
                <a:effectLst>
                  <a:reflection blurRad="50800" stA="23000" endPos="51000" dir="5400000" sy="-100000" algn="bl" rotWithShape="0"/>
                </a:effectLst>
              </a:rPr>
              <a:t>ontent</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6" name="TextBox 5"/>
          <p:cNvSpPr txBox="1"/>
          <p:nvPr/>
        </p:nvSpPr>
        <p:spPr>
          <a:xfrm>
            <a:off x="1524000" y="2133600"/>
            <a:ext cx="4988289" cy="4093428"/>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The puzzle</a:t>
            </a:r>
          </a:p>
          <a:p>
            <a:pPr marL="571500" indent="-571500">
              <a:spcAft>
                <a:spcPts val="1200"/>
              </a:spcAft>
              <a:buFont typeface="Courier New" pitchFamily="49" charset="0"/>
              <a:buChar char="o"/>
            </a:pPr>
            <a:r>
              <a:rPr lang="en-US" sz="4400" dirty="0" smtClean="0"/>
              <a:t>Why bother?</a:t>
            </a:r>
          </a:p>
          <a:p>
            <a:pPr marL="571500" indent="-571500">
              <a:spcAft>
                <a:spcPts val="1200"/>
              </a:spcAft>
              <a:buFont typeface="Courier New" pitchFamily="49" charset="0"/>
              <a:buChar char="o"/>
            </a:pPr>
            <a:r>
              <a:rPr lang="en-US" sz="4400" dirty="0" smtClean="0"/>
              <a:t>Your answer</a:t>
            </a:r>
          </a:p>
          <a:p>
            <a:pPr marL="571500" indent="-571500">
              <a:spcAft>
                <a:spcPts val="1200"/>
              </a:spcAft>
              <a:buFont typeface="Courier New" pitchFamily="49" charset="0"/>
              <a:buChar char="o"/>
            </a:pPr>
            <a:r>
              <a:rPr lang="en-US" sz="4400" dirty="0" smtClean="0"/>
              <a:t>The evidence</a:t>
            </a:r>
            <a:endParaRPr lang="en-US" sz="4400" dirty="0"/>
          </a:p>
          <a:p>
            <a:pPr marL="571500" indent="-571500">
              <a:spcAft>
                <a:spcPts val="1200"/>
              </a:spcAft>
              <a:buFont typeface="Courier New" pitchFamily="49" charset="0"/>
              <a:buChar char="o"/>
            </a:pPr>
            <a:r>
              <a:rPr lang="en-US" sz="4400" dirty="0" smtClean="0"/>
              <a:t>Take-home point</a:t>
            </a:r>
          </a:p>
        </p:txBody>
      </p:sp>
      <p:sp>
        <p:nvSpPr>
          <p:cNvPr id="7" name="TextBox 6"/>
          <p:cNvSpPr txBox="1"/>
          <p:nvPr/>
        </p:nvSpPr>
        <p:spPr>
          <a:xfrm>
            <a:off x="533400" y="1041737"/>
            <a:ext cx="3861955" cy="1107996"/>
          </a:xfrm>
          <a:prstGeom prst="rect">
            <a:avLst/>
          </a:prstGeom>
          <a:noFill/>
        </p:spPr>
        <p:txBody>
          <a:bodyPr wrap="none" rIns="91440" rtlCol="0">
            <a:spAutoFit/>
          </a:bodyPr>
          <a:lstStyle/>
          <a:p>
            <a:r>
              <a:rPr lang="en-US" sz="6600" dirty="0" smtClean="0"/>
              <a:t>Structure:</a:t>
            </a:r>
            <a:endParaRPr lang="en-US" sz="6600" dirty="0"/>
          </a:p>
        </p:txBody>
      </p:sp>
    </p:spTree>
    <p:extLst>
      <p:ext uri="{BB962C8B-B14F-4D97-AF65-F5344CB8AC3E}">
        <p14:creationId xmlns:p14="http://schemas.microsoft.com/office/powerpoint/2010/main" val="309173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left)">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left)">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09726" y="-76200"/>
            <a:ext cx="2527935" cy="923330"/>
          </a:xfrm>
          <a:prstGeom prst="rect">
            <a:avLst/>
          </a:prstGeom>
          <a:noFill/>
        </p:spPr>
        <p:txBody>
          <a:bodyPr wrap="none" lIns="0" tIns="0" rIns="0" bIns="0" rtlCol="0">
            <a:spAutoFit/>
          </a:bodyPr>
          <a:lstStyle/>
          <a:p>
            <a:pPr algn="r"/>
            <a:r>
              <a:rPr lang="en-US" sz="6000" dirty="0">
                <a:ln w="12700">
                  <a:noFill/>
                </a:ln>
                <a:solidFill>
                  <a:schemeClr val="tx1">
                    <a:alpha val="48000"/>
                  </a:schemeClr>
                </a:solidFill>
                <a:effectLst>
                  <a:reflection blurRad="50800" stA="23000" endPos="51000" dir="5400000" sy="-100000" algn="bl" rotWithShape="0"/>
                </a:effectLst>
              </a:rPr>
              <a:t>c</a:t>
            </a:r>
            <a:r>
              <a:rPr lang="en-US" sz="6000" dirty="0" smtClean="0">
                <a:ln w="12700">
                  <a:noFill/>
                </a:ln>
                <a:solidFill>
                  <a:schemeClr val="tx1">
                    <a:alpha val="48000"/>
                  </a:schemeClr>
                </a:solidFill>
                <a:effectLst>
                  <a:reflection blurRad="50800" stA="23000" endPos="51000" dir="5400000" sy="-100000" algn="bl" rotWithShape="0"/>
                </a:effectLst>
              </a:rPr>
              <a:t>ontent</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6" name="TextBox 5"/>
          <p:cNvSpPr txBox="1"/>
          <p:nvPr/>
        </p:nvSpPr>
        <p:spPr>
          <a:xfrm>
            <a:off x="533400" y="1041737"/>
            <a:ext cx="4297074" cy="1107996"/>
          </a:xfrm>
          <a:prstGeom prst="rect">
            <a:avLst/>
          </a:prstGeom>
          <a:noFill/>
        </p:spPr>
        <p:txBody>
          <a:bodyPr wrap="none" rIns="91440" rtlCol="0">
            <a:spAutoFit/>
          </a:bodyPr>
          <a:lstStyle/>
          <a:p>
            <a:r>
              <a:rPr lang="en-US" sz="6600" dirty="0" smtClean="0"/>
              <a:t>Pet Peeves:</a:t>
            </a:r>
            <a:endParaRPr lang="en-US" sz="6600" dirty="0"/>
          </a:p>
        </p:txBody>
      </p:sp>
      <p:sp>
        <p:nvSpPr>
          <p:cNvPr id="2" name="TextBox 1"/>
          <p:cNvSpPr txBox="1"/>
          <p:nvPr/>
        </p:nvSpPr>
        <p:spPr>
          <a:xfrm>
            <a:off x="1524000" y="2209800"/>
            <a:ext cx="4559261" cy="769441"/>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Long preamble</a:t>
            </a:r>
          </a:p>
        </p:txBody>
      </p:sp>
    </p:spTree>
    <p:extLst>
      <p:ext uri="{BB962C8B-B14F-4D97-AF65-F5344CB8AC3E}">
        <p14:creationId xmlns:p14="http://schemas.microsoft.com/office/powerpoint/2010/main" val="320730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3315" name="Picture 3" descr="C:\Users\branislav\Pictures\Funny\direk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27057"/>
            <a:ext cx="3834383" cy="615553"/>
          </a:xfrm>
          <a:prstGeom prst="rect">
            <a:avLst/>
          </a:prstGeom>
          <a:noFill/>
        </p:spPr>
        <p:txBody>
          <a:bodyPr wrap="none" lIns="0" tIns="0" rIns="0" bIns="0" rtlCol="0">
            <a:spAutoFit/>
          </a:bodyPr>
          <a:lstStyle/>
          <a:p>
            <a:r>
              <a:rPr lang="en-US" sz="4000" b="1" dirty="0" smtClean="0">
                <a:solidFill>
                  <a:schemeClr val="bg1"/>
                </a:solidFill>
                <a:effectLst>
                  <a:outerShdw blurRad="50800" dist="38100" dir="2700000" algn="tl" rotWithShape="0">
                    <a:schemeClr val="tx1">
                      <a:lumMod val="50000"/>
                      <a:alpha val="40000"/>
                    </a:schemeClr>
                  </a:outerShdw>
                </a:effectLst>
              </a:rPr>
              <a:t>Get to the point!</a:t>
            </a:r>
            <a:endParaRPr lang="en-US" sz="4000" b="1" dirty="0">
              <a:solidFill>
                <a:schemeClr val="bg1"/>
              </a:solidFill>
              <a:effectLst>
                <a:outerShdw blurRad="50800" dist="38100" dir="2700000" algn="tl" rotWithShape="0">
                  <a:schemeClr val="tx1">
                    <a:lumMod val="50000"/>
                    <a:alpha val="40000"/>
                  </a:schemeClr>
                </a:outerShdw>
              </a:effectLst>
            </a:endParaRPr>
          </a:p>
        </p:txBody>
      </p:sp>
    </p:spTree>
    <p:extLst>
      <p:ext uri="{BB962C8B-B14F-4D97-AF65-F5344CB8AC3E}">
        <p14:creationId xmlns:p14="http://schemas.microsoft.com/office/powerpoint/2010/main" val="1427431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09726" y="-76200"/>
            <a:ext cx="2527935" cy="923330"/>
          </a:xfrm>
          <a:prstGeom prst="rect">
            <a:avLst/>
          </a:prstGeom>
          <a:noFill/>
        </p:spPr>
        <p:txBody>
          <a:bodyPr wrap="none" lIns="0" tIns="0" rIns="0" bIns="0" rtlCol="0">
            <a:spAutoFit/>
          </a:bodyPr>
          <a:lstStyle/>
          <a:p>
            <a:pPr algn="r"/>
            <a:r>
              <a:rPr lang="en-US" sz="6000" dirty="0">
                <a:ln w="12700">
                  <a:noFill/>
                </a:ln>
                <a:solidFill>
                  <a:schemeClr val="tx1">
                    <a:alpha val="48000"/>
                  </a:schemeClr>
                </a:solidFill>
                <a:effectLst>
                  <a:reflection blurRad="50800" stA="23000" endPos="51000" dir="5400000" sy="-100000" algn="bl" rotWithShape="0"/>
                </a:effectLst>
              </a:rPr>
              <a:t>c</a:t>
            </a:r>
            <a:r>
              <a:rPr lang="en-US" sz="6000" dirty="0" smtClean="0">
                <a:ln w="12700">
                  <a:noFill/>
                </a:ln>
                <a:solidFill>
                  <a:schemeClr val="tx1">
                    <a:alpha val="48000"/>
                  </a:schemeClr>
                </a:solidFill>
                <a:effectLst>
                  <a:reflection blurRad="50800" stA="23000" endPos="51000" dir="5400000" sy="-100000" algn="bl" rotWithShape="0"/>
                </a:effectLst>
              </a:rPr>
              <a:t>ontent</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6" name="TextBox 5"/>
          <p:cNvSpPr txBox="1"/>
          <p:nvPr/>
        </p:nvSpPr>
        <p:spPr>
          <a:xfrm>
            <a:off x="533400" y="1041737"/>
            <a:ext cx="4297074" cy="1107996"/>
          </a:xfrm>
          <a:prstGeom prst="rect">
            <a:avLst/>
          </a:prstGeom>
          <a:noFill/>
        </p:spPr>
        <p:txBody>
          <a:bodyPr wrap="none" rIns="91440" rtlCol="0">
            <a:spAutoFit/>
          </a:bodyPr>
          <a:lstStyle/>
          <a:p>
            <a:r>
              <a:rPr lang="en-US" sz="6600" dirty="0" smtClean="0"/>
              <a:t>Pet Peeves:</a:t>
            </a:r>
            <a:endParaRPr lang="en-US" sz="6600" dirty="0"/>
          </a:p>
        </p:txBody>
      </p:sp>
      <p:sp>
        <p:nvSpPr>
          <p:cNvPr id="2" name="TextBox 1"/>
          <p:cNvSpPr txBox="1"/>
          <p:nvPr/>
        </p:nvSpPr>
        <p:spPr>
          <a:xfrm>
            <a:off x="1524000" y="2209800"/>
            <a:ext cx="4559261" cy="769441"/>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Long preamble</a:t>
            </a:r>
          </a:p>
        </p:txBody>
      </p:sp>
      <p:sp>
        <p:nvSpPr>
          <p:cNvPr id="7" name="TextBox 6"/>
          <p:cNvSpPr txBox="1"/>
          <p:nvPr/>
        </p:nvSpPr>
        <p:spPr>
          <a:xfrm>
            <a:off x="1524000" y="3044286"/>
            <a:ext cx="5628464" cy="3262432"/>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“Outline” slide</a:t>
            </a:r>
          </a:p>
          <a:p>
            <a:pPr marL="571500" indent="-571500">
              <a:spcAft>
                <a:spcPts val="1200"/>
              </a:spcAft>
              <a:buFont typeface="Courier New" pitchFamily="49" charset="0"/>
              <a:buChar char="o"/>
            </a:pPr>
            <a:r>
              <a:rPr lang="en-US" sz="4400" dirty="0" smtClean="0"/>
              <a:t>Detailed lit reviews</a:t>
            </a:r>
          </a:p>
          <a:p>
            <a:pPr marL="571500" indent="-571500">
              <a:spcAft>
                <a:spcPts val="1200"/>
              </a:spcAft>
              <a:buFont typeface="Courier New" pitchFamily="49" charset="0"/>
              <a:buChar char="o"/>
            </a:pPr>
            <a:r>
              <a:rPr lang="en-US" sz="4400" dirty="0" smtClean="0"/>
              <a:t>Mysterious entries</a:t>
            </a:r>
            <a:endParaRPr lang="en-US" sz="4400" dirty="0"/>
          </a:p>
          <a:p>
            <a:pPr marL="571500" indent="-571500">
              <a:spcAft>
                <a:spcPts val="1200"/>
              </a:spcAft>
              <a:buFont typeface="Courier New" pitchFamily="49" charset="0"/>
              <a:buChar char="o"/>
            </a:pPr>
            <a:r>
              <a:rPr lang="en-US" sz="4400" dirty="0" smtClean="0"/>
              <a:t>Excessive jargon</a:t>
            </a:r>
          </a:p>
        </p:txBody>
      </p:sp>
    </p:spTree>
    <p:extLst>
      <p:ext uri="{BB962C8B-B14F-4D97-AF65-F5344CB8AC3E}">
        <p14:creationId xmlns:p14="http://schemas.microsoft.com/office/powerpoint/2010/main" val="282911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09726" y="-76200"/>
            <a:ext cx="2527935" cy="923330"/>
          </a:xfrm>
          <a:prstGeom prst="rect">
            <a:avLst/>
          </a:prstGeom>
          <a:noFill/>
        </p:spPr>
        <p:txBody>
          <a:bodyPr wrap="none" lIns="0" tIns="0" rIns="0" bIns="0" rtlCol="0">
            <a:spAutoFit/>
          </a:bodyPr>
          <a:lstStyle/>
          <a:p>
            <a:pPr algn="r"/>
            <a:r>
              <a:rPr lang="en-US" sz="6000" dirty="0">
                <a:ln w="12700">
                  <a:noFill/>
                </a:ln>
                <a:solidFill>
                  <a:schemeClr val="tx1">
                    <a:alpha val="48000"/>
                  </a:schemeClr>
                </a:solidFill>
                <a:effectLst>
                  <a:reflection blurRad="50800" stA="23000" endPos="51000" dir="5400000" sy="-100000" algn="bl" rotWithShape="0"/>
                </a:effectLst>
              </a:rPr>
              <a:t>c</a:t>
            </a:r>
            <a:r>
              <a:rPr lang="en-US" sz="6000" dirty="0" smtClean="0">
                <a:ln w="12700">
                  <a:noFill/>
                </a:ln>
                <a:solidFill>
                  <a:schemeClr val="tx1">
                    <a:alpha val="48000"/>
                  </a:schemeClr>
                </a:solidFill>
                <a:effectLst>
                  <a:reflection blurRad="50800" stA="23000" endPos="51000" dir="5400000" sy="-100000" algn="bl" rotWithShape="0"/>
                </a:effectLst>
              </a:rPr>
              <a:t>ontent</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6" name="TextBox 5"/>
          <p:cNvSpPr txBox="1"/>
          <p:nvPr/>
        </p:nvSpPr>
        <p:spPr>
          <a:xfrm>
            <a:off x="1354933" y="2875002"/>
            <a:ext cx="6285054" cy="1169551"/>
          </a:xfrm>
          <a:prstGeom prst="rect">
            <a:avLst/>
          </a:prstGeom>
          <a:noFill/>
        </p:spPr>
        <p:txBody>
          <a:bodyPr wrap="none" rIns="91440" rtlCol="0">
            <a:spAutoFit/>
          </a:bodyPr>
          <a:lstStyle/>
          <a:p>
            <a:r>
              <a:rPr lang="en-US" sz="7000" b="1" dirty="0" smtClean="0"/>
              <a:t>Tell ‘</a:t>
            </a:r>
            <a:r>
              <a:rPr lang="en-US" sz="7000" b="1" dirty="0" err="1" smtClean="0"/>
              <a:t>em</a:t>
            </a:r>
            <a:r>
              <a:rPr lang="en-US" sz="7000" b="1" dirty="0" smtClean="0"/>
              <a:t> thrice!</a:t>
            </a:r>
            <a:endParaRPr lang="en-US" sz="7000" b="1" dirty="0"/>
          </a:p>
        </p:txBody>
      </p:sp>
      <p:sp>
        <p:nvSpPr>
          <p:cNvPr id="3" name="&quot;No&quot; Symbol 2"/>
          <p:cNvSpPr/>
          <p:nvPr/>
        </p:nvSpPr>
        <p:spPr>
          <a:xfrm>
            <a:off x="2286000" y="1143000"/>
            <a:ext cx="4572000" cy="4572000"/>
          </a:xfrm>
          <a:prstGeom prst="noSmoking">
            <a:avLst/>
          </a:prstGeom>
          <a:solidFill>
            <a:srgbClr val="CC0000">
              <a:alpha val="86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49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74221" y="-76200"/>
            <a:ext cx="2263440"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design</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4" name="TextBox 3"/>
          <p:cNvSpPr txBox="1"/>
          <p:nvPr/>
        </p:nvSpPr>
        <p:spPr>
          <a:xfrm>
            <a:off x="533400" y="1041737"/>
            <a:ext cx="6086923" cy="1107996"/>
          </a:xfrm>
          <a:prstGeom prst="rect">
            <a:avLst/>
          </a:prstGeom>
          <a:noFill/>
        </p:spPr>
        <p:txBody>
          <a:bodyPr wrap="none" rIns="91440" rtlCol="0">
            <a:spAutoFit/>
          </a:bodyPr>
          <a:lstStyle/>
          <a:p>
            <a:r>
              <a:rPr lang="en-US" sz="6600" dirty="0" smtClean="0"/>
              <a:t>Clear &amp; Simple:</a:t>
            </a:r>
            <a:endParaRPr lang="en-US" sz="6600" dirty="0"/>
          </a:p>
        </p:txBody>
      </p:sp>
      <p:sp>
        <p:nvSpPr>
          <p:cNvPr id="6" name="TextBox 5"/>
          <p:cNvSpPr txBox="1"/>
          <p:nvPr/>
        </p:nvSpPr>
        <p:spPr>
          <a:xfrm>
            <a:off x="1524000" y="2209800"/>
            <a:ext cx="5803192" cy="4093428"/>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Use large fonts</a:t>
            </a:r>
          </a:p>
          <a:p>
            <a:pPr marL="571500" indent="-571500">
              <a:spcAft>
                <a:spcPts val="1200"/>
              </a:spcAft>
              <a:buFont typeface="Courier New" pitchFamily="49" charset="0"/>
              <a:buChar char="o"/>
            </a:pPr>
            <a:r>
              <a:rPr lang="en-US" sz="4400" dirty="0" smtClean="0"/>
              <a:t>Check spelling</a:t>
            </a:r>
          </a:p>
          <a:p>
            <a:pPr marL="571500" indent="-571500">
              <a:spcAft>
                <a:spcPts val="1200"/>
              </a:spcAft>
              <a:buFont typeface="Courier New" pitchFamily="49" charset="0"/>
              <a:buChar char="o"/>
            </a:pPr>
            <a:r>
              <a:rPr lang="en-US" sz="4400" dirty="0" smtClean="0"/>
              <a:t>Do not paste figures</a:t>
            </a:r>
          </a:p>
          <a:p>
            <a:pPr marL="571500" indent="-571500">
              <a:spcAft>
                <a:spcPts val="1200"/>
              </a:spcAft>
              <a:buFont typeface="Courier New" pitchFamily="49" charset="0"/>
              <a:buChar char="o"/>
            </a:pPr>
            <a:r>
              <a:rPr lang="en-US" sz="4400" dirty="0" smtClean="0"/>
              <a:t>Do not clutter</a:t>
            </a:r>
          </a:p>
          <a:p>
            <a:pPr marL="571500" indent="-571500">
              <a:spcAft>
                <a:spcPts val="1200"/>
              </a:spcAft>
              <a:buFont typeface="Courier New" pitchFamily="49" charset="0"/>
              <a:buChar char="o"/>
            </a:pPr>
            <a:r>
              <a:rPr lang="en-US" sz="4400" dirty="0" smtClean="0"/>
              <a:t>Avoid “cool” glitter</a:t>
            </a:r>
            <a:endParaRPr lang="en-US" sz="4400" dirty="0"/>
          </a:p>
        </p:txBody>
      </p:sp>
    </p:spTree>
    <p:extLst>
      <p:ext uri="{BB962C8B-B14F-4D97-AF65-F5344CB8AC3E}">
        <p14:creationId xmlns:p14="http://schemas.microsoft.com/office/powerpoint/2010/main" val="32512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left)">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left)">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74221" y="-76200"/>
            <a:ext cx="2263440"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design</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4" name="TextBox 3"/>
          <p:cNvSpPr txBox="1"/>
          <p:nvPr/>
        </p:nvSpPr>
        <p:spPr>
          <a:xfrm>
            <a:off x="533400" y="1041737"/>
            <a:ext cx="2138086" cy="1107996"/>
          </a:xfrm>
          <a:prstGeom prst="rect">
            <a:avLst/>
          </a:prstGeom>
          <a:noFill/>
        </p:spPr>
        <p:txBody>
          <a:bodyPr wrap="none" rIns="91440" rtlCol="0">
            <a:spAutoFit/>
          </a:bodyPr>
          <a:lstStyle/>
          <a:p>
            <a:r>
              <a:rPr lang="en-US" sz="6600" dirty="0" smtClean="0"/>
              <a:t>Text?</a:t>
            </a:r>
            <a:endParaRPr lang="en-US" sz="6600" dirty="0"/>
          </a:p>
        </p:txBody>
      </p:sp>
      <p:sp>
        <p:nvSpPr>
          <p:cNvPr id="6" name="TextBox 5"/>
          <p:cNvSpPr txBox="1"/>
          <p:nvPr/>
        </p:nvSpPr>
        <p:spPr>
          <a:xfrm>
            <a:off x="1524000" y="2209800"/>
            <a:ext cx="6963766" cy="4093428"/>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No full paragraphs</a:t>
            </a:r>
          </a:p>
          <a:p>
            <a:pPr marL="571500" indent="-571500">
              <a:spcAft>
                <a:spcPts val="1200"/>
              </a:spcAft>
              <a:buFont typeface="Courier New" pitchFamily="49" charset="0"/>
              <a:buChar char="o"/>
            </a:pPr>
            <a:r>
              <a:rPr lang="en-US" sz="4400" dirty="0" smtClean="0"/>
              <a:t>Rare complete sentences</a:t>
            </a:r>
          </a:p>
          <a:p>
            <a:pPr marL="571500" indent="-571500">
              <a:spcAft>
                <a:spcPts val="1200"/>
              </a:spcAft>
              <a:buFont typeface="Courier New" pitchFamily="49" charset="0"/>
              <a:buChar char="o"/>
            </a:pPr>
            <a:r>
              <a:rPr lang="en-US" sz="4400" dirty="0" smtClean="0"/>
              <a:t>Few bullet points</a:t>
            </a:r>
          </a:p>
          <a:p>
            <a:pPr marL="571500" indent="-571500">
              <a:spcAft>
                <a:spcPts val="1200"/>
              </a:spcAft>
              <a:buFont typeface="Courier New" pitchFamily="49" charset="0"/>
              <a:buChar char="o"/>
            </a:pPr>
            <a:r>
              <a:rPr lang="en-US" sz="4400" dirty="0" smtClean="0"/>
              <a:t>Reading = NOT listening</a:t>
            </a:r>
            <a:endParaRPr lang="en-US" sz="4400" dirty="0"/>
          </a:p>
          <a:p>
            <a:pPr marL="571500" indent="-571500">
              <a:spcAft>
                <a:spcPts val="1200"/>
              </a:spcAft>
              <a:buFont typeface="Courier New" pitchFamily="49" charset="0"/>
              <a:buChar char="o"/>
            </a:pPr>
            <a:r>
              <a:rPr lang="en-US" sz="4400" dirty="0" smtClean="0"/>
              <a:t>Words &lt; Table &lt; Figure</a:t>
            </a:r>
          </a:p>
        </p:txBody>
      </p:sp>
    </p:spTree>
    <p:extLst>
      <p:ext uri="{BB962C8B-B14F-4D97-AF65-F5344CB8AC3E}">
        <p14:creationId xmlns:p14="http://schemas.microsoft.com/office/powerpoint/2010/main" val="114532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left)">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left)">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39000" y="-76200"/>
            <a:ext cx="1837041"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types</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6" name="TextBox 5"/>
          <p:cNvSpPr txBox="1"/>
          <p:nvPr/>
        </p:nvSpPr>
        <p:spPr>
          <a:xfrm>
            <a:off x="980523" y="2133600"/>
            <a:ext cx="7706277" cy="2431435"/>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Teaser (conference)</a:t>
            </a:r>
            <a:endParaRPr lang="en-US" sz="4400" dirty="0" smtClean="0"/>
          </a:p>
          <a:p>
            <a:pPr marL="571500" indent="-571500">
              <a:spcAft>
                <a:spcPts val="1200"/>
              </a:spcAft>
              <a:buFont typeface="Courier New" pitchFamily="49" charset="0"/>
              <a:buChar char="o"/>
            </a:pPr>
            <a:r>
              <a:rPr lang="en-US" sz="4400" dirty="0" smtClean="0"/>
              <a:t>It’s complicated (workshop)</a:t>
            </a:r>
            <a:endParaRPr lang="en-US" sz="4400" dirty="0" smtClean="0"/>
          </a:p>
          <a:p>
            <a:pPr marL="571500" indent="-571500">
              <a:spcAft>
                <a:spcPts val="1200"/>
              </a:spcAft>
              <a:buFont typeface="Courier New" pitchFamily="49" charset="0"/>
              <a:buChar char="o"/>
            </a:pPr>
            <a:r>
              <a:rPr lang="en-US" sz="4400" dirty="0" smtClean="0"/>
              <a:t>Dog &amp; pony show (job)</a:t>
            </a:r>
            <a:endParaRPr lang="en-US" sz="4400" dirty="0" smtClean="0"/>
          </a:p>
        </p:txBody>
      </p:sp>
      <p:sp>
        <p:nvSpPr>
          <p:cNvPr id="7" name="TextBox 6"/>
          <p:cNvSpPr txBox="1"/>
          <p:nvPr/>
        </p:nvSpPr>
        <p:spPr>
          <a:xfrm>
            <a:off x="533400" y="1041737"/>
            <a:ext cx="2347887" cy="1107996"/>
          </a:xfrm>
          <a:prstGeom prst="rect">
            <a:avLst/>
          </a:prstGeom>
          <a:noFill/>
        </p:spPr>
        <p:txBody>
          <a:bodyPr wrap="none" rIns="91440" rtlCol="0">
            <a:spAutoFit/>
          </a:bodyPr>
          <a:lstStyle/>
          <a:p>
            <a:pPr algn="ctr"/>
            <a:r>
              <a:rPr lang="en-US" sz="6600" dirty="0" smtClean="0"/>
              <a:t>Talks:</a:t>
            </a:r>
            <a:endParaRPr lang="en-US" sz="6600" dirty="0"/>
          </a:p>
        </p:txBody>
      </p:sp>
      <p:sp>
        <p:nvSpPr>
          <p:cNvPr id="8" name="TextBox 7"/>
          <p:cNvSpPr txBox="1"/>
          <p:nvPr/>
        </p:nvSpPr>
        <p:spPr>
          <a:xfrm>
            <a:off x="855726" y="4869359"/>
            <a:ext cx="7432548" cy="769441"/>
          </a:xfrm>
          <a:prstGeom prst="rect">
            <a:avLst/>
          </a:prstGeom>
          <a:noFill/>
        </p:spPr>
        <p:txBody>
          <a:bodyPr wrap="none" lIns="0" tIns="0" rIns="0" bIns="0" rtlCol="0">
            <a:spAutoFit/>
          </a:bodyPr>
          <a:lstStyle/>
          <a:p>
            <a:pPr algn="ctr"/>
            <a:r>
              <a:rPr lang="en-US" sz="5000" b="1" cap="small" dirty="0" smtClean="0">
                <a:ln w="9525">
                  <a:solidFill>
                    <a:schemeClr val="tx1">
                      <a:lumMod val="50000"/>
                    </a:schemeClr>
                  </a:solidFill>
                </a:ln>
                <a:effectLst>
                  <a:outerShdw blurRad="50800" dist="38100" dir="2700000" algn="tl" rotWithShape="0">
                    <a:schemeClr val="tx1">
                      <a:lumMod val="65000"/>
                      <a:alpha val="40000"/>
                    </a:schemeClr>
                  </a:outerShdw>
                </a:effectLst>
              </a:rPr>
              <a:t>Every talk is a job talk!</a:t>
            </a:r>
            <a:endParaRPr lang="en-US" sz="5000" b="1" cap="small" dirty="0">
              <a:ln w="9525">
                <a:solidFill>
                  <a:schemeClr val="tx1">
                    <a:lumMod val="50000"/>
                  </a:schemeClr>
                </a:solidFill>
              </a:ln>
              <a:effectLst>
                <a:outerShdw blurRad="50800" dist="38100" dir="2700000" algn="tl" rotWithShape="0">
                  <a:schemeClr val="tx1">
                    <a:lumMod val="65000"/>
                    <a:alpha val="40000"/>
                  </a:schemeClr>
                </a:outerShdw>
              </a:effectLst>
            </a:endParaRPr>
          </a:p>
        </p:txBody>
      </p:sp>
    </p:spTree>
    <p:extLst>
      <p:ext uri="{BB962C8B-B14F-4D97-AF65-F5344CB8AC3E}">
        <p14:creationId xmlns:p14="http://schemas.microsoft.com/office/powerpoint/2010/main" val="178829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01061" y="-76200"/>
            <a:ext cx="3736600"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bad design</a:t>
            </a:r>
            <a:endParaRPr lang="en-US" sz="6000" dirty="0">
              <a:ln w="12700">
                <a:noFill/>
              </a:ln>
              <a:solidFill>
                <a:schemeClr val="tx1">
                  <a:alpha val="48000"/>
                </a:schemeClr>
              </a:solidFill>
              <a:effectLst>
                <a:reflection blurRad="50800" stA="23000" endPos="51000" dir="5400000" sy="-100000" algn="bl" rotWithShape="0"/>
              </a:effectLst>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18" r="9272"/>
          <a:stretch/>
        </p:blipFill>
        <p:spPr bwMode="auto">
          <a:xfrm>
            <a:off x="1371600" y="1296009"/>
            <a:ext cx="6437352" cy="487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807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01061" y="-76200"/>
            <a:ext cx="3736600"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bad design</a:t>
            </a:r>
            <a:endParaRPr lang="en-US" sz="6000" dirty="0">
              <a:ln w="12700">
                <a:noFill/>
              </a:ln>
              <a:solidFill>
                <a:schemeClr val="tx1">
                  <a:alpha val="48000"/>
                </a:schemeClr>
              </a:solidFill>
              <a:effectLst>
                <a:reflection blurRad="50800" stA="23000" endPos="51000" dir="5400000" sy="-100000" algn="bl" rotWithShape="0"/>
              </a:effectLs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333" y="1295400"/>
            <a:ext cx="6485334" cy="487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4681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01061" y="-76200"/>
            <a:ext cx="3736600"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bad design</a:t>
            </a:r>
            <a:endParaRPr lang="en-US" sz="6000" dirty="0">
              <a:ln w="12700">
                <a:noFill/>
              </a:ln>
              <a:solidFill>
                <a:schemeClr val="tx1">
                  <a:alpha val="48000"/>
                </a:schemeClr>
              </a:solidFill>
              <a:effectLst>
                <a:reflection blurRad="50800" stA="23000" endPos="51000" dir="5400000" sy="-100000" algn="bl" rotWithShape="0"/>
              </a:effectLs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0857" y="1296009"/>
            <a:ext cx="6482286" cy="487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3236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01061" y="-76200"/>
            <a:ext cx="3736600"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bad design</a:t>
            </a:r>
            <a:endParaRPr lang="en-US" sz="6000" dirty="0">
              <a:ln w="12700">
                <a:noFill/>
              </a:ln>
              <a:solidFill>
                <a:schemeClr val="tx1">
                  <a:alpha val="48000"/>
                </a:schemeClr>
              </a:solidFill>
              <a:effectLst>
                <a:reflection blurRad="50800" stA="23000" endPos="51000" dir="5400000" sy="-100000" algn="bl" rotWithShape="0"/>
              </a:effectLs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75" y="1371600"/>
            <a:ext cx="630865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9682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74221" y="-76200"/>
            <a:ext cx="2263440"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design</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4" name="TextBox 3"/>
          <p:cNvSpPr txBox="1"/>
          <p:nvPr/>
        </p:nvSpPr>
        <p:spPr>
          <a:xfrm>
            <a:off x="533400" y="1041737"/>
            <a:ext cx="2913746" cy="1107996"/>
          </a:xfrm>
          <a:prstGeom prst="rect">
            <a:avLst/>
          </a:prstGeom>
          <a:noFill/>
        </p:spPr>
        <p:txBody>
          <a:bodyPr wrap="none" rIns="91440" rtlCol="0">
            <a:spAutoFit/>
          </a:bodyPr>
          <a:lstStyle/>
          <a:p>
            <a:r>
              <a:rPr lang="en-US" sz="6600" dirty="0" smtClean="0"/>
              <a:t>Tables?</a:t>
            </a:r>
            <a:endParaRPr lang="en-US" sz="6600" dirty="0"/>
          </a:p>
        </p:txBody>
      </p:sp>
      <p:sp>
        <p:nvSpPr>
          <p:cNvPr id="6" name="TextBox 5"/>
          <p:cNvSpPr txBox="1"/>
          <p:nvPr/>
        </p:nvSpPr>
        <p:spPr>
          <a:xfrm>
            <a:off x="1524000" y="2209800"/>
            <a:ext cx="7035196" cy="4093428"/>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No huge tables!</a:t>
            </a:r>
          </a:p>
          <a:p>
            <a:pPr marL="571500" indent="-571500">
              <a:spcAft>
                <a:spcPts val="1200"/>
              </a:spcAft>
              <a:buFont typeface="Courier New" pitchFamily="49" charset="0"/>
              <a:buChar char="o"/>
            </a:pPr>
            <a:r>
              <a:rPr lang="en-US" sz="4400" dirty="0" smtClean="0"/>
              <a:t>Repeat, no huge tables!</a:t>
            </a:r>
          </a:p>
          <a:p>
            <a:pPr marL="571500" indent="-571500">
              <a:spcAft>
                <a:spcPts val="1200"/>
              </a:spcAft>
              <a:buFont typeface="Courier New" pitchFamily="49" charset="0"/>
              <a:buChar char="o"/>
            </a:pPr>
            <a:r>
              <a:rPr lang="en-US" sz="4400" dirty="0" smtClean="0"/>
              <a:t>Only variables of interest</a:t>
            </a:r>
          </a:p>
          <a:p>
            <a:pPr marL="571500" indent="-571500">
              <a:spcAft>
                <a:spcPts val="1200"/>
              </a:spcAft>
              <a:buFont typeface="Courier New" pitchFamily="49" charset="0"/>
              <a:buChar char="o"/>
            </a:pPr>
            <a:r>
              <a:rPr lang="en-US" sz="4400" dirty="0" smtClean="0"/>
              <a:t>Plots </a:t>
            </a:r>
            <a:r>
              <a:rPr lang="en-US" sz="4400" dirty="0" smtClean="0"/>
              <a:t>&gt; Tables</a:t>
            </a:r>
          </a:p>
          <a:p>
            <a:pPr marL="571500" indent="-571500">
              <a:spcAft>
                <a:spcPts val="1200"/>
              </a:spcAft>
              <a:buFont typeface="Courier New" pitchFamily="49" charset="0"/>
              <a:buChar char="o"/>
            </a:pPr>
            <a:r>
              <a:rPr lang="en-US" sz="4400" dirty="0" smtClean="0"/>
              <a:t>Graphs &gt; everything</a:t>
            </a:r>
          </a:p>
        </p:txBody>
      </p:sp>
    </p:spTree>
    <p:extLst>
      <p:ext uri="{BB962C8B-B14F-4D97-AF65-F5344CB8AC3E}">
        <p14:creationId xmlns:p14="http://schemas.microsoft.com/office/powerpoint/2010/main" val="346416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left)">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left)">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01061" y="-76200"/>
            <a:ext cx="3736600"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bad design</a:t>
            </a:r>
            <a:endParaRPr lang="en-US" sz="6000" dirty="0">
              <a:ln w="12700">
                <a:noFill/>
              </a:ln>
              <a:solidFill>
                <a:schemeClr val="tx1">
                  <a:alpha val="48000"/>
                </a:schemeClr>
              </a:solidFill>
              <a:effectLst>
                <a:reflection blurRad="50800" stA="23000" endPos="51000" dir="5400000" sy="-100000" algn="bl" rotWithShape="0"/>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107157540"/>
              </p:ext>
            </p:extLst>
          </p:nvPr>
        </p:nvGraphicFramePr>
        <p:xfrm>
          <a:off x="2324014" y="1295415"/>
          <a:ext cx="4495973" cy="5105385"/>
        </p:xfrm>
        <a:graphic>
          <a:graphicData uri="http://schemas.openxmlformats.org/drawingml/2006/table">
            <a:tbl>
              <a:tblPr firstRow="1">
                <a:tableStyleId>{073A0DAA-6AF3-43AB-8588-CEC1D06C72B9}</a:tableStyleId>
              </a:tblPr>
              <a:tblGrid>
                <a:gridCol w="1035150"/>
                <a:gridCol w="865586"/>
                <a:gridCol w="865079"/>
                <a:gridCol w="865079"/>
                <a:gridCol w="865079"/>
              </a:tblGrid>
              <a:tr h="138135">
                <a:tc>
                  <a:txBody>
                    <a:bodyPr/>
                    <a:lstStyle/>
                    <a:p>
                      <a:pPr marL="0" marR="0">
                        <a:lnSpc>
                          <a:spcPct val="115000"/>
                        </a:lnSpc>
                        <a:spcBef>
                          <a:spcPts val="0"/>
                        </a:spcBef>
                        <a:spcAft>
                          <a:spcPts val="0"/>
                        </a:spcAft>
                      </a:pPr>
                      <a:r>
                        <a:rPr lang="en-US" sz="600" dirty="0">
                          <a:effectLst/>
                        </a:rPr>
                        <a:t>Model</a:t>
                      </a:r>
                      <a:endParaRPr lang="en-US" sz="500" dirty="0">
                        <a:effectLst/>
                        <a:latin typeface="Courier New"/>
                        <a:ea typeface="Times New Roman"/>
                        <a:cs typeface="Times New Roman"/>
                      </a:endParaRPr>
                    </a:p>
                  </a:txBody>
                  <a:tcPr marL="37175" marR="37175"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(2)</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(4)</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r>
              <a:tr h="276270">
                <a:tc>
                  <a:txBody>
                    <a:bodyPr/>
                    <a:lstStyle/>
                    <a:p>
                      <a:pPr marL="0" marR="0">
                        <a:lnSpc>
                          <a:spcPct val="115000"/>
                        </a:lnSpc>
                        <a:spcBef>
                          <a:spcPts val="0"/>
                        </a:spcBef>
                        <a:spcAft>
                          <a:spcPts val="0"/>
                        </a:spcAft>
                      </a:pPr>
                      <a:r>
                        <a:rPr lang="en-US" sz="600" dirty="0">
                          <a:effectLst/>
                        </a:rPr>
                        <a:t>Preference Similarity</a:t>
                      </a:r>
                      <a:endParaRPr lang="en-US" sz="500" dirty="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0.029*</a:t>
                      </a:r>
                      <a:endParaRPr lang="en-US" sz="500">
                        <a:effectLst/>
                      </a:endParaRPr>
                    </a:p>
                    <a:p>
                      <a:pPr marL="0" marR="0">
                        <a:lnSpc>
                          <a:spcPct val="115000"/>
                        </a:lnSpc>
                        <a:spcBef>
                          <a:spcPts val="0"/>
                        </a:spcBef>
                        <a:spcAft>
                          <a:spcPts val="0"/>
                        </a:spcAft>
                      </a:pPr>
                      <a:r>
                        <a:rPr lang="en-US" sz="600">
                          <a:effectLst/>
                        </a:rPr>
                        <a:t>(0.017)</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0.029*</a:t>
                      </a:r>
                      <a:endParaRPr lang="en-US" sz="500">
                        <a:effectLst/>
                      </a:endParaRPr>
                    </a:p>
                    <a:p>
                      <a:pPr marL="0" marR="0">
                        <a:lnSpc>
                          <a:spcPct val="115000"/>
                        </a:lnSpc>
                        <a:spcBef>
                          <a:spcPts val="0"/>
                        </a:spcBef>
                        <a:spcAft>
                          <a:spcPts val="0"/>
                        </a:spcAft>
                      </a:pPr>
                      <a:r>
                        <a:rPr lang="en-US" sz="600">
                          <a:effectLst/>
                        </a:rPr>
                        <a:t>(0.017)</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0.031*</a:t>
                      </a:r>
                      <a:endParaRPr lang="en-US" sz="500">
                        <a:effectLst/>
                      </a:endParaRPr>
                    </a:p>
                    <a:p>
                      <a:pPr marL="0" marR="0">
                        <a:lnSpc>
                          <a:spcPct val="115000"/>
                        </a:lnSpc>
                        <a:spcBef>
                          <a:spcPts val="0"/>
                        </a:spcBef>
                        <a:spcAft>
                          <a:spcPts val="0"/>
                        </a:spcAft>
                      </a:pPr>
                      <a:r>
                        <a:rPr lang="en-US" sz="600">
                          <a:effectLst/>
                        </a:rPr>
                        <a:t>(0.017)</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MAI Efficiency</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0.079**</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0.101**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0.105**</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(0.033)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(0.040)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(0.043)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Unemployment</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0.008</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-0.005</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-0.002</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(0.012)</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(0.010)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(0.013)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(0.014)</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GDP Growth</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-0.006</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0.011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0.005</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0.014</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(0.016)</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(0.013)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(0.018)</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(0.021)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GDP Per Capita</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0.0001***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0.0001***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0.0001***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0.0001***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73465">
                <a:tc>
                  <a:txBody>
                    <a:bodyPr/>
                    <a:lstStyle/>
                    <a:p>
                      <a:pPr marL="0" marR="0">
                        <a:lnSpc>
                          <a:spcPct val="115000"/>
                        </a:lnSpc>
                        <a:spcBef>
                          <a:spcPts val="0"/>
                        </a:spcBef>
                        <a:spcAft>
                          <a:spcPts val="0"/>
                        </a:spcAft>
                      </a:pPr>
                      <a:r>
                        <a:rPr lang="en-US" sz="600">
                          <a:effectLst/>
                        </a:rPr>
                        <a:t>Govt. Expenditure</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0.115***</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0.144***</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0.134***</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0.133***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(0.013)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(0.013)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(0.014)</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(0.014)</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Relative Income</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1.735***</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2.121***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1.986***</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1.984***</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pt-BR"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(0.311)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(0.369)</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(0.350)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(0.351)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Major Powers</a:t>
                      </a:r>
                      <a:endParaRPr lang="en-US" sz="600">
                        <a:effectLst/>
                        <a:latin typeface="Calibri"/>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0.233***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0.208***</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0.232***</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pt-BR" sz="600">
                          <a:effectLst/>
                        </a:rPr>
                        <a:t>0.243***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pt-BR"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(0.028)</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(0.033)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(0.032)</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(0.033)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tabLst>
                          <a:tab pos="2971800" algn="l"/>
                        </a:tabLst>
                      </a:pPr>
                      <a:r>
                        <a:rPr lang="en-US" sz="600">
                          <a:effectLst/>
                        </a:rPr>
                        <a:t>U.S. Membership</a:t>
                      </a:r>
                      <a:endParaRPr lang="en-US" sz="600">
                        <a:effectLst/>
                        <a:latin typeface="Calibri"/>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0.194</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-0.139</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-0.219</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-0.256</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(0.164)</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(0.187)</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(0.192)</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(0.194)</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tabLst>
                          <a:tab pos="2971800" algn="l"/>
                        </a:tabLst>
                      </a:pPr>
                      <a:r>
                        <a:rPr lang="en-US" sz="600">
                          <a:effectLst/>
                        </a:rPr>
                        <a:t>MAI Age</a:t>
                      </a:r>
                      <a:endParaRPr lang="en-US" sz="600">
                        <a:effectLst/>
                        <a:latin typeface="Calibri"/>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0.012**</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0.015**</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0.015***</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(0.005)</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(0.006)</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(0.006)</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(0.006)</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Post Cold War</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0.873***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0.656***</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0.827***</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(0.110)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(0.109)</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(0.133)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Disaster Deaths</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Time Trend</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-0.066*</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-0.076*</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(0.038)</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(0.038)</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(0.042)</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 </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Constant</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-3.047***</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-3.097***</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-2.911***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dirty="0">
                          <a:effectLst/>
                        </a:rPr>
                        <a:t> </a:t>
                      </a:r>
                      <a:endParaRPr lang="en-US" sz="500" dirty="0">
                        <a:effectLst/>
                        <a:latin typeface="Courier New"/>
                        <a:ea typeface="Times New Roman"/>
                        <a:cs typeface="Times New Roman"/>
                      </a:endParaRPr>
                    </a:p>
                  </a:txBody>
                  <a:tcPr marL="37175" marR="37175" marT="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(0.359)</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(0.348)</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(0.442)</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(0.000)</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73465">
                <a:tc>
                  <a:txBody>
                    <a:bodyPr/>
                    <a:lstStyle/>
                    <a:p>
                      <a:pPr marL="0" marR="0">
                        <a:lnSpc>
                          <a:spcPct val="115000"/>
                        </a:lnSpc>
                        <a:spcBef>
                          <a:spcPts val="0"/>
                        </a:spcBef>
                        <a:spcAft>
                          <a:spcPts val="0"/>
                        </a:spcAft>
                      </a:pPr>
                      <a:r>
                        <a:rPr lang="en-US" sz="600" dirty="0">
                          <a:effectLst/>
                        </a:rPr>
                        <a:t>Period Fixed Effects</a:t>
                      </a:r>
                      <a:endParaRPr lang="en-US" sz="500" dirty="0">
                        <a:effectLst/>
                        <a:latin typeface="Courier New"/>
                        <a:ea typeface="Times New Roman"/>
                        <a:cs typeface="Times New Roman"/>
                      </a:endParaRPr>
                    </a:p>
                  </a:txBody>
                  <a:tcPr marL="37175" marR="37175" marT="0" marB="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dirty="0">
                          <a:effectLst/>
                        </a:rPr>
                        <a:t>N</a:t>
                      </a:r>
                      <a:endParaRPr lang="en-US" sz="500" dirty="0">
                        <a:effectLst/>
                        <a:latin typeface="Courier New"/>
                        <a:ea typeface="Times New Roman"/>
                        <a:cs typeface="Times New Roman"/>
                      </a:endParaRPr>
                    </a:p>
                  </a:txBody>
                  <a:tcPr marL="37175" marR="37175" marT="0" marB="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dirty="0">
                          <a:effectLst/>
                        </a:rPr>
                        <a:t>N</a:t>
                      </a:r>
                      <a:endParaRPr lang="en-US" sz="500" dirty="0">
                        <a:effectLst/>
                        <a:latin typeface="Courier New"/>
                        <a:ea typeface="Times New Roman"/>
                        <a:cs typeface="Times New Roman"/>
                      </a:endParaRPr>
                    </a:p>
                  </a:txBody>
                  <a:tcPr marL="37175" marR="37175" marT="0" marB="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dirty="0">
                          <a:effectLst/>
                        </a:rPr>
                        <a:t>N</a:t>
                      </a:r>
                      <a:endParaRPr lang="en-US" sz="500" dirty="0">
                        <a:effectLst/>
                        <a:latin typeface="Courier New"/>
                        <a:ea typeface="Times New Roman"/>
                        <a:cs typeface="Times New Roman"/>
                      </a:endParaRPr>
                    </a:p>
                  </a:txBody>
                  <a:tcPr marL="37175" marR="37175" marT="0" marB="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dirty="0">
                          <a:effectLst/>
                        </a:rPr>
                        <a:t>Y</a:t>
                      </a:r>
                      <a:endParaRPr lang="en-US" sz="500" dirty="0">
                        <a:effectLst/>
                        <a:latin typeface="Courier New"/>
                        <a:ea typeface="Times New Roman"/>
                        <a:cs typeface="Times New Roman"/>
                      </a:endParaRPr>
                    </a:p>
                  </a:txBody>
                  <a:tcPr marL="37175" marR="37175" marT="0" marB="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a:effectLst/>
                        </a:rPr>
                        <a:t>Observations</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1972</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1961</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1659</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1659</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276270">
                <a:tc>
                  <a:txBody>
                    <a:bodyPr/>
                    <a:lstStyle/>
                    <a:p>
                      <a:pPr marL="0" marR="0">
                        <a:lnSpc>
                          <a:spcPct val="115000"/>
                        </a:lnSpc>
                        <a:spcBef>
                          <a:spcPts val="0"/>
                        </a:spcBef>
                        <a:spcAft>
                          <a:spcPts val="0"/>
                        </a:spcAft>
                      </a:pPr>
                      <a:r>
                        <a:rPr lang="en-US" sz="600">
                          <a:effectLst/>
                        </a:rPr>
                        <a:t>Government-MAI-N</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368</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308</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303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303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38135">
                <a:tc>
                  <a:txBody>
                    <a:bodyPr/>
                    <a:lstStyle/>
                    <a:p>
                      <a:pPr marL="0" marR="0">
                        <a:lnSpc>
                          <a:spcPct val="115000"/>
                        </a:lnSpc>
                        <a:spcBef>
                          <a:spcPts val="0"/>
                        </a:spcBef>
                        <a:spcAft>
                          <a:spcPts val="0"/>
                        </a:spcAft>
                      </a:pPr>
                      <a:r>
                        <a:rPr lang="en-US" sz="600" dirty="0">
                          <a:effectLst/>
                        </a:rPr>
                        <a:t>R</a:t>
                      </a:r>
                      <a:r>
                        <a:rPr lang="en-US" sz="600" baseline="30000" dirty="0">
                          <a:effectLst/>
                        </a:rPr>
                        <a:t>2</a:t>
                      </a:r>
                      <a:endParaRPr lang="en-US" sz="500" dirty="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0.12</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0.15</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a:effectLst/>
                        </a:rPr>
                        <a:t>0.13</a:t>
                      </a:r>
                      <a:endParaRPr lang="en-US" sz="50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600" dirty="0">
                          <a:effectLst/>
                        </a:rPr>
                        <a:t>0.13</a:t>
                      </a:r>
                      <a:endParaRPr lang="en-US" sz="500" dirty="0">
                        <a:effectLst/>
                        <a:latin typeface="Courier New"/>
                        <a:ea typeface="Times New Roman"/>
                        <a:cs typeface="Times New Roman"/>
                      </a:endParaRPr>
                    </a:p>
                  </a:txBody>
                  <a:tcPr marL="37175" marR="3717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3657600" y="67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98097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0167" y="-76200"/>
            <a:ext cx="4427494"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better design</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5" name="Rectangle 1"/>
          <p:cNvSpPr>
            <a:spLocks noChangeArrowheads="1"/>
          </p:cNvSpPr>
          <p:nvPr/>
        </p:nvSpPr>
        <p:spPr bwMode="auto">
          <a:xfrm>
            <a:off x="3657600" y="67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84659302"/>
              </p:ext>
            </p:extLst>
          </p:nvPr>
        </p:nvGraphicFramePr>
        <p:xfrm>
          <a:off x="1496061" y="1978044"/>
          <a:ext cx="6151879" cy="3432156"/>
        </p:xfrm>
        <a:graphic>
          <a:graphicData uri="http://schemas.openxmlformats.org/drawingml/2006/table">
            <a:tbl>
              <a:tblPr firstRow="1" firstCol="1">
                <a:tableStyleId>{9D7B26C5-4107-4FEC-AEDC-1716B250A1EF}</a:tableStyleId>
              </a:tblPr>
              <a:tblGrid>
                <a:gridCol w="1887433"/>
                <a:gridCol w="1422038"/>
                <a:gridCol w="1421204"/>
                <a:gridCol w="1421204"/>
              </a:tblGrid>
              <a:tr h="262416">
                <a:tc>
                  <a:txBody>
                    <a:bodyPr/>
                    <a:lstStyle/>
                    <a:p>
                      <a:pPr marL="0" marR="0">
                        <a:lnSpc>
                          <a:spcPct val="115000"/>
                        </a:lnSpc>
                        <a:spcBef>
                          <a:spcPts val="0"/>
                        </a:spcBef>
                        <a:spcAft>
                          <a:spcPts val="0"/>
                        </a:spcAft>
                      </a:pPr>
                      <a:r>
                        <a:rPr lang="en-US" sz="1100" dirty="0">
                          <a:effectLst/>
                        </a:rPr>
                        <a:t>Model</a:t>
                      </a:r>
                      <a:endParaRPr lang="en-US" sz="1000" dirty="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(1)</a:t>
                      </a:r>
                      <a:endParaRPr lang="en-US" sz="1000" dirty="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(3)</a:t>
                      </a:r>
                      <a:endParaRPr lang="en-US" sz="1000">
                        <a:effectLst/>
                        <a:latin typeface="Courier New"/>
                        <a:ea typeface="Times New Roman"/>
                        <a:cs typeface="Times New Roman"/>
                      </a:endParaRPr>
                    </a:p>
                  </a:txBody>
                  <a:tcPr marL="68580" marR="68580" marT="0" marB="0"/>
                </a:tc>
              </a:tr>
              <a:tr h="262416">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r>
              <a:tr h="533676">
                <a:tc>
                  <a:txBody>
                    <a:bodyPr/>
                    <a:lstStyle/>
                    <a:p>
                      <a:pPr marL="0" marR="0">
                        <a:lnSpc>
                          <a:spcPct val="115000"/>
                        </a:lnSpc>
                        <a:spcBef>
                          <a:spcPts val="0"/>
                        </a:spcBef>
                        <a:spcAft>
                          <a:spcPts val="0"/>
                        </a:spcAft>
                      </a:pPr>
                      <a:r>
                        <a:rPr lang="en-US" sz="1100">
                          <a:effectLst/>
                        </a:rPr>
                        <a:t>Preference Similarity</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0.029*</a:t>
                      </a:r>
                      <a:endParaRPr lang="en-US" sz="1000">
                        <a:effectLst/>
                      </a:endParaRPr>
                    </a:p>
                    <a:p>
                      <a:pPr marL="0" marR="0">
                        <a:lnSpc>
                          <a:spcPct val="115000"/>
                        </a:lnSpc>
                        <a:spcBef>
                          <a:spcPts val="0"/>
                        </a:spcBef>
                        <a:spcAft>
                          <a:spcPts val="0"/>
                        </a:spcAft>
                      </a:pPr>
                      <a:r>
                        <a:rPr lang="en-US" sz="1100">
                          <a:effectLst/>
                        </a:rPr>
                        <a:t>(0.017)</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0.029*</a:t>
                      </a:r>
                      <a:endParaRPr lang="en-US" sz="1000">
                        <a:effectLst/>
                      </a:endParaRPr>
                    </a:p>
                    <a:p>
                      <a:pPr marL="0" marR="0">
                        <a:lnSpc>
                          <a:spcPct val="115000"/>
                        </a:lnSpc>
                        <a:spcBef>
                          <a:spcPts val="0"/>
                        </a:spcBef>
                        <a:spcAft>
                          <a:spcPts val="0"/>
                        </a:spcAft>
                      </a:pPr>
                      <a:r>
                        <a:rPr lang="en-US" sz="1100">
                          <a:effectLst/>
                        </a:rPr>
                        <a:t>(0.017)</a:t>
                      </a:r>
                      <a:endParaRPr lang="en-US" sz="1000">
                        <a:effectLst/>
                        <a:latin typeface="Courier New"/>
                        <a:ea typeface="Times New Roman"/>
                        <a:cs typeface="Times New Roman"/>
                      </a:endParaRPr>
                    </a:p>
                  </a:txBody>
                  <a:tcPr marL="68580" marR="68580" marT="0" marB="0"/>
                </a:tc>
              </a:tr>
              <a:tr h="262416">
                <a:tc>
                  <a:txBody>
                    <a:bodyPr/>
                    <a:lstStyle/>
                    <a:p>
                      <a:pPr marL="0" marR="0">
                        <a:lnSpc>
                          <a:spcPct val="115000"/>
                        </a:lnSpc>
                        <a:spcBef>
                          <a:spcPts val="0"/>
                        </a:spcBef>
                        <a:spcAft>
                          <a:spcPts val="0"/>
                        </a:spcAft>
                      </a:pPr>
                      <a:r>
                        <a:rPr lang="en-US" sz="1100">
                          <a:effectLst/>
                        </a:rPr>
                        <a:t>MAI Efficiency</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0.079**</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0.101**</a:t>
                      </a:r>
                      <a:endParaRPr lang="en-US" sz="1000">
                        <a:effectLst/>
                        <a:latin typeface="Courier New"/>
                        <a:ea typeface="Times New Roman"/>
                        <a:cs typeface="Times New Roman"/>
                      </a:endParaRPr>
                    </a:p>
                  </a:txBody>
                  <a:tcPr marL="68580" marR="68580" marT="0" marB="0"/>
                </a:tc>
              </a:tr>
              <a:tr h="262416">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(0.033)</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(0.040)</a:t>
                      </a:r>
                      <a:endParaRPr lang="en-US" sz="1000">
                        <a:effectLst/>
                        <a:latin typeface="Courier New"/>
                        <a:ea typeface="Times New Roman"/>
                        <a:cs typeface="Times New Roman"/>
                      </a:endParaRPr>
                    </a:p>
                  </a:txBody>
                  <a:tcPr marL="68580" marR="68580" marT="0" marB="0"/>
                </a:tc>
              </a:tr>
              <a:tr h="262416">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tc>
              </a:tr>
              <a:tr h="262416">
                <a:tc gridSpan="4">
                  <a:txBody>
                    <a:bodyPr/>
                    <a:lstStyle/>
                    <a:p>
                      <a:pPr marL="0" marR="0" algn="ctr">
                        <a:lnSpc>
                          <a:spcPct val="115000"/>
                        </a:lnSpc>
                        <a:spcBef>
                          <a:spcPts val="0"/>
                        </a:spcBef>
                        <a:spcAft>
                          <a:spcPts val="0"/>
                        </a:spcAft>
                      </a:pPr>
                      <a:r>
                        <a:rPr lang="en-US" sz="1100" b="0" i="1" dirty="0">
                          <a:effectLst/>
                        </a:rPr>
                        <a:t>[Control variables omitted]</a:t>
                      </a:r>
                      <a:endParaRPr lang="en-US" sz="1000" b="0" i="1" dirty="0">
                        <a:effectLst/>
                        <a:latin typeface="Courier New"/>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262416">
                <a:tc>
                  <a:txBody>
                    <a:bodyPr/>
                    <a:lstStyle/>
                    <a:p>
                      <a:pPr marL="0" marR="0">
                        <a:lnSpc>
                          <a:spcPct val="115000"/>
                        </a:lnSpc>
                        <a:spcBef>
                          <a:spcPts val="0"/>
                        </a:spcBef>
                        <a:spcAft>
                          <a:spcPts val="0"/>
                        </a:spcAft>
                      </a:pPr>
                      <a:r>
                        <a:rPr lang="en-US" sz="1100" dirty="0">
                          <a:effectLst/>
                        </a:rPr>
                        <a:t> </a:t>
                      </a:r>
                      <a:endParaRPr lang="en-US" sz="1000" dirty="0">
                        <a:effectLst/>
                        <a:latin typeface="Courier New"/>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rPr>
                        <a:t> </a:t>
                      </a:r>
                      <a:endParaRPr lang="en-US" sz="1000">
                        <a:effectLst/>
                        <a:latin typeface="Courier New"/>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r>
              <a:tr h="262416">
                <a:tc>
                  <a:txBody>
                    <a:bodyPr/>
                    <a:lstStyle/>
                    <a:p>
                      <a:pPr marL="0" marR="0">
                        <a:lnSpc>
                          <a:spcPct val="115000"/>
                        </a:lnSpc>
                        <a:spcBef>
                          <a:spcPts val="0"/>
                        </a:spcBef>
                        <a:spcAft>
                          <a:spcPts val="0"/>
                        </a:spcAft>
                      </a:pPr>
                      <a:r>
                        <a:rPr lang="en-US" sz="1100" dirty="0">
                          <a:effectLst/>
                        </a:rPr>
                        <a:t>Period Fixed Effects</a:t>
                      </a:r>
                      <a:endParaRPr lang="en-US" sz="1000" dirty="0">
                        <a:effectLst/>
                        <a:latin typeface="Courier New"/>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100">
                          <a:effectLst/>
                        </a:rPr>
                        <a:t>N</a:t>
                      </a:r>
                      <a:endParaRPr lang="en-US" sz="1000">
                        <a:effectLst/>
                        <a:latin typeface="Courier New"/>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100">
                          <a:effectLst/>
                        </a:rPr>
                        <a:t>N</a:t>
                      </a:r>
                      <a:endParaRPr lang="en-US" sz="1000">
                        <a:effectLst/>
                        <a:latin typeface="Courier New"/>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100" dirty="0">
                          <a:effectLst/>
                        </a:rPr>
                        <a:t>N</a:t>
                      </a:r>
                      <a:endParaRPr lang="en-US" sz="1000" dirty="0">
                        <a:effectLst/>
                        <a:latin typeface="Courier New"/>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r>
              <a:tr h="262416">
                <a:tc>
                  <a:txBody>
                    <a:bodyPr/>
                    <a:lstStyle/>
                    <a:p>
                      <a:pPr marL="0" marR="0">
                        <a:lnSpc>
                          <a:spcPct val="115000"/>
                        </a:lnSpc>
                        <a:spcBef>
                          <a:spcPts val="0"/>
                        </a:spcBef>
                        <a:spcAft>
                          <a:spcPts val="0"/>
                        </a:spcAft>
                      </a:pPr>
                      <a:r>
                        <a:rPr lang="en-US" sz="1100">
                          <a:effectLst/>
                        </a:rPr>
                        <a:t>Observations</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1972</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1961</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1659</a:t>
                      </a:r>
                      <a:endParaRPr lang="en-US" sz="1000">
                        <a:effectLst/>
                        <a:latin typeface="Courier New"/>
                        <a:ea typeface="Times New Roman"/>
                        <a:cs typeface="Times New Roman"/>
                      </a:endParaRPr>
                    </a:p>
                  </a:txBody>
                  <a:tcPr marL="68580" marR="68580" marT="0" marB="0"/>
                </a:tc>
              </a:tr>
              <a:tr h="274320">
                <a:tc>
                  <a:txBody>
                    <a:bodyPr/>
                    <a:lstStyle/>
                    <a:p>
                      <a:pPr marL="0" marR="0">
                        <a:lnSpc>
                          <a:spcPct val="115000"/>
                        </a:lnSpc>
                        <a:spcBef>
                          <a:spcPts val="0"/>
                        </a:spcBef>
                        <a:spcAft>
                          <a:spcPts val="0"/>
                        </a:spcAft>
                      </a:pPr>
                      <a:r>
                        <a:rPr lang="en-US" sz="1100" dirty="0">
                          <a:effectLst/>
                        </a:rPr>
                        <a:t>Government-MAI-N</a:t>
                      </a:r>
                      <a:endParaRPr lang="en-US" sz="1000" dirty="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368</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308</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303</a:t>
                      </a:r>
                      <a:endParaRPr lang="en-US" sz="1000" dirty="0">
                        <a:effectLst/>
                        <a:latin typeface="Courier New"/>
                        <a:ea typeface="Times New Roman"/>
                        <a:cs typeface="Times New Roman"/>
                      </a:endParaRPr>
                    </a:p>
                  </a:txBody>
                  <a:tcPr marL="68580" marR="68580" marT="0" marB="0"/>
                </a:tc>
              </a:tr>
              <a:tr h="262416">
                <a:tc>
                  <a:txBody>
                    <a:bodyPr/>
                    <a:lstStyle/>
                    <a:p>
                      <a:pPr marL="0" marR="0">
                        <a:lnSpc>
                          <a:spcPct val="115000"/>
                        </a:lnSpc>
                        <a:spcBef>
                          <a:spcPts val="0"/>
                        </a:spcBef>
                        <a:spcAft>
                          <a:spcPts val="0"/>
                        </a:spcAft>
                      </a:pPr>
                      <a:r>
                        <a:rPr lang="en-US" sz="1100">
                          <a:effectLst/>
                        </a:rPr>
                        <a:t>R</a:t>
                      </a:r>
                      <a:r>
                        <a:rPr lang="en-US" sz="1100" baseline="30000">
                          <a:effectLst/>
                        </a:rPr>
                        <a:t>2</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0.12</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0.15</a:t>
                      </a:r>
                      <a:endParaRPr lang="en-US" sz="1000">
                        <a:effectLst/>
                        <a:latin typeface="Courier New"/>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0.13</a:t>
                      </a:r>
                      <a:endParaRPr lang="en-US" sz="1000" dirty="0">
                        <a:effectLst/>
                        <a:latin typeface="Courier New"/>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174839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0167" y="-76200"/>
            <a:ext cx="4427494"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better design</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5" name="Rectangle 1"/>
          <p:cNvSpPr>
            <a:spLocks noChangeArrowheads="1"/>
          </p:cNvSpPr>
          <p:nvPr/>
        </p:nvSpPr>
        <p:spPr bwMode="auto">
          <a:xfrm>
            <a:off x="3657600" y="67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C:\Users\branislav\Dropbox\Documents\Tini\slides on slides\longgra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094" y="1524000"/>
            <a:ext cx="6393812"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14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9690" y="-76200"/>
            <a:ext cx="3827971"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best design</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5" name="Rectangle 1"/>
          <p:cNvSpPr>
            <a:spLocks noChangeArrowheads="1"/>
          </p:cNvSpPr>
          <p:nvPr/>
        </p:nvSpPr>
        <p:spPr bwMode="auto">
          <a:xfrm>
            <a:off x="3657600" y="67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Picture 2" descr="C:\Users\branislav\Dropbox\Documents\Tini\slides on slides\texas_coef_zoo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16" t="4633" r="5091" b="5241"/>
          <a:stretch/>
        </p:blipFill>
        <p:spPr bwMode="auto">
          <a:xfrm>
            <a:off x="1508760" y="1432560"/>
            <a:ext cx="6126480" cy="4663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13635" y="1840468"/>
            <a:ext cx="4916731" cy="369332"/>
          </a:xfrm>
          <a:prstGeom prst="rect">
            <a:avLst/>
          </a:prstGeom>
          <a:noFill/>
        </p:spPr>
        <p:txBody>
          <a:bodyPr wrap="none" rtlCol="0">
            <a:spAutoFit/>
          </a:bodyPr>
          <a:lstStyle/>
          <a:p>
            <a:r>
              <a:rPr lang="en-US" b="1" dirty="0" smtClean="0">
                <a:solidFill>
                  <a:schemeClr val="bg1"/>
                </a:solidFill>
              </a:rPr>
              <a:t>Commitments to multilateral aid institutions</a:t>
            </a:r>
            <a:endParaRPr lang="en-US" b="1" dirty="0">
              <a:solidFill>
                <a:schemeClr val="bg1"/>
              </a:solidFill>
            </a:endParaRPr>
          </a:p>
        </p:txBody>
      </p:sp>
    </p:spTree>
    <p:extLst>
      <p:ext uri="{BB962C8B-B14F-4D97-AF65-F5344CB8AC3E}">
        <p14:creationId xmlns:p14="http://schemas.microsoft.com/office/powerpoint/2010/main" val="1751207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3918" y="-76200"/>
            <a:ext cx="4773743" cy="923330"/>
          </a:xfrm>
          <a:prstGeom prst="rect">
            <a:avLst/>
          </a:prstGeom>
          <a:noFill/>
        </p:spPr>
        <p:txBody>
          <a:bodyPr wrap="none" lIns="0" tIns="0" rIns="0" bIns="0" rtlCol="0">
            <a:spAutoFit/>
          </a:bodyPr>
          <a:lstStyle/>
          <a:p>
            <a:pPr algn="r"/>
            <a:r>
              <a:rPr lang="en-US" sz="6000" dirty="0" err="1" smtClean="0">
                <a:ln w="12700">
                  <a:noFill/>
                </a:ln>
                <a:solidFill>
                  <a:schemeClr val="tx1">
                    <a:alpha val="48000"/>
                  </a:schemeClr>
                </a:solidFill>
                <a:effectLst>
                  <a:reflection blurRad="50800" stA="23000" endPos="51000" dir="5400000" sy="-100000" algn="bl" rotWithShape="0"/>
                </a:effectLst>
              </a:rPr>
              <a:t>bestest</a:t>
            </a:r>
            <a:r>
              <a:rPr lang="en-US" sz="6000" dirty="0" smtClean="0">
                <a:ln w="12700">
                  <a:noFill/>
                </a:ln>
                <a:solidFill>
                  <a:schemeClr val="tx1">
                    <a:alpha val="48000"/>
                  </a:schemeClr>
                </a:solidFill>
                <a:effectLst>
                  <a:reflection blurRad="50800" stA="23000" endPos="51000" dir="5400000" sy="-100000" algn="bl" rotWithShape="0"/>
                </a:effectLst>
              </a:rPr>
              <a:t> design</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5" name="Rectangle 1"/>
          <p:cNvSpPr>
            <a:spLocks noChangeArrowheads="1"/>
          </p:cNvSpPr>
          <p:nvPr/>
        </p:nvSpPr>
        <p:spPr bwMode="auto">
          <a:xfrm>
            <a:off x="3657600" y="674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6" name="Picture 2" descr="C:\Users\branislav\Dropbox\Documents\Tini\slides on slides\fig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571625"/>
            <a:ext cx="59817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33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0970" y="1390471"/>
            <a:ext cx="7762061" cy="1200329"/>
          </a:xfrm>
          <a:prstGeom prst="rect">
            <a:avLst/>
          </a:prstGeom>
          <a:noFill/>
        </p:spPr>
        <p:txBody>
          <a:bodyPr wrap="none" rtlCol="0">
            <a:spAutoFit/>
          </a:bodyPr>
          <a:lstStyle/>
          <a:p>
            <a:r>
              <a:rPr lang="en-US" sz="7200" dirty="0" smtClean="0">
                <a:ln w="12700">
                  <a:solidFill>
                    <a:schemeClr val="tx1">
                      <a:lumMod val="50000"/>
                    </a:schemeClr>
                  </a:solidFill>
                </a:ln>
                <a:effectLst>
                  <a:reflection blurRad="50800" stA="23000" endPos="51000" dir="5400000" sy="-100000" algn="bl" rotWithShape="0"/>
                </a:effectLst>
              </a:rPr>
              <a:t>The Deadly Sins…</a:t>
            </a:r>
            <a:endParaRPr lang="en-US" sz="7200" dirty="0">
              <a:ln w="12700">
                <a:solidFill>
                  <a:schemeClr val="tx1">
                    <a:lumMod val="50000"/>
                  </a:schemeClr>
                </a:solidFill>
              </a:ln>
              <a:effectLst>
                <a:reflection blurRad="50800" stA="23000" endPos="51000" dir="5400000" sy="-100000" algn="bl" rotWithShape="0"/>
              </a:effectLst>
            </a:endParaRPr>
          </a:p>
        </p:txBody>
      </p:sp>
    </p:spTree>
    <p:extLst>
      <p:ext uri="{BB962C8B-B14F-4D97-AF65-F5344CB8AC3E}">
        <p14:creationId xmlns:p14="http://schemas.microsoft.com/office/powerpoint/2010/main" val="40061708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7917" y="-76200"/>
            <a:ext cx="2809744"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delivery</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4" name="TextBox 3"/>
          <p:cNvSpPr txBox="1"/>
          <p:nvPr/>
        </p:nvSpPr>
        <p:spPr>
          <a:xfrm>
            <a:off x="533400" y="1041737"/>
            <a:ext cx="2954655" cy="1107996"/>
          </a:xfrm>
          <a:prstGeom prst="rect">
            <a:avLst/>
          </a:prstGeom>
          <a:noFill/>
        </p:spPr>
        <p:txBody>
          <a:bodyPr wrap="none" rIns="91440" rtlCol="0">
            <a:spAutoFit/>
          </a:bodyPr>
          <a:lstStyle/>
          <a:p>
            <a:r>
              <a:rPr lang="en-US" sz="6600" dirty="0" smtClean="0"/>
              <a:t>Do not:</a:t>
            </a:r>
            <a:endParaRPr lang="en-US" sz="6600" dirty="0"/>
          </a:p>
        </p:txBody>
      </p:sp>
      <p:sp>
        <p:nvSpPr>
          <p:cNvPr id="5" name="TextBox 4"/>
          <p:cNvSpPr txBox="1"/>
          <p:nvPr/>
        </p:nvSpPr>
        <p:spPr>
          <a:xfrm>
            <a:off x="1524000" y="2209800"/>
            <a:ext cx="6645794" cy="4093428"/>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Sit down</a:t>
            </a:r>
          </a:p>
          <a:p>
            <a:pPr marL="571500" indent="-571500">
              <a:spcAft>
                <a:spcPts val="1200"/>
              </a:spcAft>
              <a:buFont typeface="Courier New" pitchFamily="49" charset="0"/>
              <a:buChar char="o"/>
            </a:pPr>
            <a:r>
              <a:rPr lang="en-US" sz="4400" dirty="0" smtClean="0"/>
              <a:t>Read</a:t>
            </a:r>
          </a:p>
          <a:p>
            <a:pPr marL="571500" indent="-571500">
              <a:spcAft>
                <a:spcPts val="1200"/>
              </a:spcAft>
              <a:buFont typeface="Courier New" pitchFamily="49" charset="0"/>
              <a:buChar char="o"/>
            </a:pPr>
            <a:r>
              <a:rPr lang="en-US" sz="4400" dirty="0" smtClean="0"/>
              <a:t>Talk to screen or ceiling</a:t>
            </a:r>
          </a:p>
          <a:p>
            <a:pPr marL="571500" indent="-571500">
              <a:spcAft>
                <a:spcPts val="1200"/>
              </a:spcAft>
              <a:buFont typeface="Courier New" pitchFamily="49" charset="0"/>
              <a:buChar char="o"/>
            </a:pPr>
            <a:r>
              <a:rPr lang="en-US" sz="4400" dirty="0" smtClean="0"/>
              <a:t>Talk down to audience</a:t>
            </a:r>
          </a:p>
          <a:p>
            <a:pPr marL="571500" indent="-571500">
              <a:spcAft>
                <a:spcPts val="1200"/>
              </a:spcAft>
              <a:buFont typeface="Courier New" pitchFamily="49" charset="0"/>
              <a:buChar char="o"/>
            </a:pPr>
            <a:r>
              <a:rPr lang="en-US" sz="4400" dirty="0" smtClean="0"/>
              <a:t>Fake humility</a:t>
            </a:r>
          </a:p>
        </p:txBody>
      </p:sp>
    </p:spTree>
    <p:extLst>
      <p:ext uri="{BB962C8B-B14F-4D97-AF65-F5344CB8AC3E}">
        <p14:creationId xmlns:p14="http://schemas.microsoft.com/office/powerpoint/2010/main" val="16353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left)">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left)">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7917" y="-76200"/>
            <a:ext cx="2809744"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delivery</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4" name="TextBox 3"/>
          <p:cNvSpPr txBox="1"/>
          <p:nvPr/>
        </p:nvSpPr>
        <p:spPr>
          <a:xfrm>
            <a:off x="533400" y="1041737"/>
            <a:ext cx="1513556" cy="1107996"/>
          </a:xfrm>
          <a:prstGeom prst="rect">
            <a:avLst/>
          </a:prstGeom>
          <a:noFill/>
        </p:spPr>
        <p:txBody>
          <a:bodyPr wrap="none" rIns="91440" rtlCol="0">
            <a:spAutoFit/>
          </a:bodyPr>
          <a:lstStyle/>
          <a:p>
            <a:r>
              <a:rPr lang="en-US" sz="6600" dirty="0" smtClean="0"/>
              <a:t>Do:</a:t>
            </a:r>
            <a:endParaRPr lang="en-US" sz="6600" dirty="0"/>
          </a:p>
        </p:txBody>
      </p:sp>
      <p:sp>
        <p:nvSpPr>
          <p:cNvPr id="5" name="TextBox 4"/>
          <p:cNvSpPr txBox="1"/>
          <p:nvPr/>
        </p:nvSpPr>
        <p:spPr>
          <a:xfrm>
            <a:off x="1524000" y="2209800"/>
            <a:ext cx="6017994" cy="4093428"/>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Be excited, smile</a:t>
            </a:r>
          </a:p>
          <a:p>
            <a:pPr marL="571500" indent="-571500">
              <a:spcAft>
                <a:spcPts val="1200"/>
              </a:spcAft>
              <a:buFont typeface="Courier New" pitchFamily="49" charset="0"/>
              <a:buChar char="o"/>
            </a:pPr>
            <a:r>
              <a:rPr lang="en-US" sz="4400" dirty="0" smtClean="0"/>
              <a:t>Perform</a:t>
            </a:r>
          </a:p>
          <a:p>
            <a:pPr marL="571500" indent="-571500">
              <a:spcAft>
                <a:spcPts val="1200"/>
              </a:spcAft>
              <a:buFont typeface="Courier New" pitchFamily="49" charset="0"/>
              <a:buChar char="o"/>
            </a:pPr>
            <a:r>
              <a:rPr lang="en-US" sz="4400" dirty="0" smtClean="0"/>
              <a:t>Control the room</a:t>
            </a:r>
          </a:p>
          <a:p>
            <a:pPr marL="571500" indent="-571500">
              <a:spcAft>
                <a:spcPts val="1200"/>
              </a:spcAft>
              <a:buFont typeface="Courier New" pitchFamily="49" charset="0"/>
              <a:buChar char="o"/>
            </a:pPr>
            <a:r>
              <a:rPr lang="en-US" sz="4400" dirty="0" smtClean="0"/>
              <a:t>Skip meta-comments</a:t>
            </a:r>
          </a:p>
          <a:p>
            <a:pPr marL="571500" indent="-571500">
              <a:spcAft>
                <a:spcPts val="1200"/>
              </a:spcAft>
              <a:buFont typeface="Courier New" pitchFamily="49" charset="0"/>
              <a:buChar char="o"/>
            </a:pPr>
            <a:r>
              <a:rPr lang="en-US" sz="4400" dirty="0" smtClean="0"/>
              <a:t>Close properly</a:t>
            </a:r>
          </a:p>
        </p:txBody>
      </p:sp>
    </p:spTree>
    <p:extLst>
      <p:ext uri="{BB962C8B-B14F-4D97-AF65-F5344CB8AC3E}">
        <p14:creationId xmlns:p14="http://schemas.microsoft.com/office/powerpoint/2010/main" val="88487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left)">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left)">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9092" y="-76200"/>
            <a:ext cx="1798569"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q &amp; a</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4" name="TextBox 3"/>
          <p:cNvSpPr txBox="1"/>
          <p:nvPr/>
        </p:nvSpPr>
        <p:spPr>
          <a:xfrm>
            <a:off x="1460027" y="2286000"/>
            <a:ext cx="7074373" cy="4093428"/>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Recall deferred questions</a:t>
            </a:r>
          </a:p>
          <a:p>
            <a:pPr marL="571500" indent="-571500">
              <a:spcAft>
                <a:spcPts val="1200"/>
              </a:spcAft>
              <a:buFont typeface="Courier New" pitchFamily="49" charset="0"/>
              <a:buChar char="o"/>
            </a:pPr>
            <a:r>
              <a:rPr lang="en-US" sz="4400" dirty="0" smtClean="0"/>
              <a:t>Control the room</a:t>
            </a:r>
          </a:p>
          <a:p>
            <a:pPr marL="571500" indent="-571500">
              <a:spcAft>
                <a:spcPts val="1200"/>
              </a:spcAft>
              <a:buFont typeface="Courier New" pitchFamily="49" charset="0"/>
              <a:buChar char="o"/>
            </a:pPr>
            <a:r>
              <a:rPr lang="en-US" sz="4400" dirty="0" smtClean="0"/>
              <a:t>Focus on question</a:t>
            </a:r>
          </a:p>
          <a:p>
            <a:pPr marL="571500" indent="-571500">
              <a:spcAft>
                <a:spcPts val="1200"/>
              </a:spcAft>
              <a:buFont typeface="Courier New" pitchFamily="49" charset="0"/>
              <a:buChar char="o"/>
            </a:pPr>
            <a:r>
              <a:rPr lang="en-US" sz="4400" dirty="0" smtClean="0"/>
              <a:t>Do not interrupt</a:t>
            </a:r>
          </a:p>
          <a:p>
            <a:pPr marL="571500" indent="-571500">
              <a:spcAft>
                <a:spcPts val="1200"/>
              </a:spcAft>
              <a:buFont typeface="Courier New" pitchFamily="49" charset="0"/>
              <a:buChar char="o"/>
            </a:pPr>
            <a:r>
              <a:rPr lang="en-US" sz="4400" dirty="0" smtClean="0"/>
              <a:t>Be respectful…</a:t>
            </a:r>
          </a:p>
        </p:txBody>
      </p:sp>
      <p:sp>
        <p:nvSpPr>
          <p:cNvPr id="5" name="TextBox 4"/>
          <p:cNvSpPr txBox="1"/>
          <p:nvPr/>
        </p:nvSpPr>
        <p:spPr>
          <a:xfrm>
            <a:off x="533400" y="1041737"/>
            <a:ext cx="6614247" cy="1107996"/>
          </a:xfrm>
          <a:prstGeom prst="rect">
            <a:avLst/>
          </a:prstGeom>
          <a:noFill/>
        </p:spPr>
        <p:txBody>
          <a:bodyPr wrap="none" rIns="91440" rtlCol="0">
            <a:spAutoFit/>
          </a:bodyPr>
          <a:lstStyle/>
          <a:p>
            <a:r>
              <a:rPr lang="en-US" sz="6600" dirty="0" smtClean="0"/>
              <a:t>When you know:</a:t>
            </a:r>
            <a:endParaRPr lang="en-US" sz="6600" dirty="0"/>
          </a:p>
        </p:txBody>
      </p:sp>
    </p:spTree>
    <p:extLst>
      <p:ext uri="{BB962C8B-B14F-4D97-AF65-F5344CB8AC3E}">
        <p14:creationId xmlns:p14="http://schemas.microsoft.com/office/powerpoint/2010/main" val="10568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left)">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9092" y="-76200"/>
            <a:ext cx="1798569"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q &amp; a</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5" name="TextBox 4"/>
          <p:cNvSpPr txBox="1"/>
          <p:nvPr/>
        </p:nvSpPr>
        <p:spPr>
          <a:xfrm>
            <a:off x="1098132" y="5602069"/>
            <a:ext cx="6947736" cy="646331"/>
          </a:xfrm>
          <a:prstGeom prst="rect">
            <a:avLst/>
          </a:prstGeom>
          <a:noFill/>
        </p:spPr>
        <p:txBody>
          <a:bodyPr wrap="none" rIns="91440" rtlCol="0">
            <a:spAutoFit/>
          </a:bodyPr>
          <a:lstStyle/>
          <a:p>
            <a:r>
              <a:rPr lang="en-US" sz="3600" dirty="0" smtClean="0"/>
              <a:t>(obnoxious questions inevitable!)</a:t>
            </a:r>
            <a:endParaRPr lang="en-US" sz="3600" dirty="0"/>
          </a:p>
        </p:txBody>
      </p:sp>
      <p:pic>
        <p:nvPicPr>
          <p:cNvPr id="16386" name="Picture 2" descr="C:\Users\branislav\Pictures\Funny\komunikac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555" y="1340846"/>
            <a:ext cx="6132891" cy="4069354"/>
          </a:xfrm>
          <a:prstGeom prst="rect">
            <a:avLst/>
          </a:prstGeom>
          <a:noFill/>
          <a:ln w="25400" cmpd="sng">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7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9092" y="-76200"/>
            <a:ext cx="1798569"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q &amp; a</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4" name="TextBox 3"/>
          <p:cNvSpPr txBox="1"/>
          <p:nvPr/>
        </p:nvSpPr>
        <p:spPr>
          <a:xfrm>
            <a:off x="1463004" y="2286000"/>
            <a:ext cx="6766596" cy="4093428"/>
          </a:xfrm>
          <a:prstGeom prst="rect">
            <a:avLst/>
          </a:prstGeom>
          <a:noFill/>
        </p:spPr>
        <p:txBody>
          <a:bodyPr wrap="none" rtlCol="0">
            <a:spAutoFit/>
          </a:bodyPr>
          <a:lstStyle/>
          <a:p>
            <a:pPr marL="571500" indent="-571500">
              <a:spcAft>
                <a:spcPts val="1200"/>
              </a:spcAft>
              <a:buFont typeface="Courier New" pitchFamily="49" charset="0"/>
              <a:buChar char="o"/>
            </a:pPr>
            <a:r>
              <a:rPr lang="en-US" sz="4400" dirty="0" smtClean="0"/>
              <a:t>Admit it</a:t>
            </a:r>
          </a:p>
          <a:p>
            <a:pPr marL="571500" indent="-571500">
              <a:spcAft>
                <a:spcPts val="1200"/>
              </a:spcAft>
              <a:buFont typeface="Courier New" pitchFamily="49" charset="0"/>
              <a:buChar char="o"/>
            </a:pPr>
            <a:r>
              <a:rPr lang="en-US" sz="4400" dirty="0" smtClean="0"/>
              <a:t>Ask for clarification</a:t>
            </a:r>
          </a:p>
          <a:p>
            <a:pPr marL="571500" indent="-571500">
              <a:spcAft>
                <a:spcPts val="1200"/>
              </a:spcAft>
              <a:buFont typeface="Courier New" pitchFamily="49" charset="0"/>
              <a:buChar char="o"/>
            </a:pPr>
            <a:r>
              <a:rPr lang="en-US" sz="4400" dirty="0" smtClean="0"/>
              <a:t>Construct an answer</a:t>
            </a:r>
          </a:p>
          <a:p>
            <a:pPr marL="571500" indent="-571500">
              <a:spcAft>
                <a:spcPts val="1200"/>
              </a:spcAft>
              <a:buFont typeface="Courier New" pitchFamily="49" charset="0"/>
              <a:buChar char="o"/>
            </a:pPr>
            <a:r>
              <a:rPr lang="en-US" sz="4400" dirty="0" smtClean="0"/>
              <a:t>Do not pretend to know</a:t>
            </a:r>
          </a:p>
          <a:p>
            <a:pPr marL="571500" indent="-571500">
              <a:spcAft>
                <a:spcPts val="1200"/>
              </a:spcAft>
              <a:buFont typeface="Courier New" pitchFamily="49" charset="0"/>
              <a:buChar char="o"/>
            </a:pPr>
            <a:r>
              <a:rPr lang="en-US" sz="4400" dirty="0" smtClean="0"/>
              <a:t>Do not apologize</a:t>
            </a:r>
          </a:p>
        </p:txBody>
      </p:sp>
      <p:sp>
        <p:nvSpPr>
          <p:cNvPr id="5" name="TextBox 4"/>
          <p:cNvSpPr txBox="1"/>
          <p:nvPr/>
        </p:nvSpPr>
        <p:spPr>
          <a:xfrm>
            <a:off x="533400" y="1041737"/>
            <a:ext cx="6408934" cy="1107996"/>
          </a:xfrm>
          <a:prstGeom prst="rect">
            <a:avLst/>
          </a:prstGeom>
          <a:noFill/>
        </p:spPr>
        <p:txBody>
          <a:bodyPr wrap="none" rIns="91440" rtlCol="0">
            <a:spAutoFit/>
          </a:bodyPr>
          <a:lstStyle/>
          <a:p>
            <a:r>
              <a:rPr lang="en-US" sz="6600" dirty="0" smtClean="0"/>
              <a:t>When you don’t:</a:t>
            </a:r>
            <a:endParaRPr lang="en-US" sz="6600" dirty="0"/>
          </a:p>
        </p:txBody>
      </p:sp>
    </p:spTree>
    <p:extLst>
      <p:ext uri="{BB962C8B-B14F-4D97-AF65-F5344CB8AC3E}">
        <p14:creationId xmlns:p14="http://schemas.microsoft.com/office/powerpoint/2010/main" val="36500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left)">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343" y="1066800"/>
            <a:ext cx="4475905" cy="1107996"/>
          </a:xfrm>
          <a:prstGeom prst="rect">
            <a:avLst/>
          </a:prstGeom>
          <a:noFill/>
        </p:spPr>
        <p:txBody>
          <a:bodyPr wrap="none" rIns="91440" rtlCol="0">
            <a:spAutoFit/>
          </a:bodyPr>
          <a:lstStyle/>
          <a:p>
            <a:pPr algn="ctr"/>
            <a:r>
              <a:rPr lang="en-US" sz="6600" dirty="0" smtClean="0"/>
              <a:t>Remember:</a:t>
            </a:r>
            <a:endParaRPr lang="en-US" sz="6600" dirty="0"/>
          </a:p>
        </p:txBody>
      </p:sp>
      <p:sp>
        <p:nvSpPr>
          <p:cNvPr id="2" name="TextBox 1"/>
          <p:cNvSpPr txBox="1"/>
          <p:nvPr/>
        </p:nvSpPr>
        <p:spPr>
          <a:xfrm>
            <a:off x="843536" y="2743200"/>
            <a:ext cx="5525552" cy="769441"/>
          </a:xfrm>
          <a:prstGeom prst="rect">
            <a:avLst/>
          </a:prstGeom>
          <a:noFill/>
        </p:spPr>
        <p:txBody>
          <a:bodyPr wrap="none" lIns="0" tIns="0" rIns="0" bIns="0" rtlCol="0">
            <a:spAutoFit/>
          </a:bodyPr>
          <a:lstStyle/>
          <a:p>
            <a:r>
              <a:rPr lang="en-US" sz="5000" b="1" cap="small" dirty="0" smtClean="0">
                <a:ln w="9525">
                  <a:solidFill>
                    <a:schemeClr val="tx1">
                      <a:lumMod val="50000"/>
                    </a:schemeClr>
                  </a:solidFill>
                </a:ln>
                <a:effectLst>
                  <a:outerShdw blurRad="50800" dist="38100" dir="2700000" algn="tl" rotWithShape="0">
                    <a:schemeClr val="tx1">
                      <a:lumMod val="65000"/>
                      <a:alpha val="40000"/>
                    </a:schemeClr>
                  </a:outerShdw>
                </a:effectLst>
              </a:rPr>
              <a:t>not knowing: OK</a:t>
            </a:r>
            <a:endParaRPr lang="en-US" sz="5000" b="1" cap="small" dirty="0">
              <a:ln w="9525">
                <a:solidFill>
                  <a:schemeClr val="tx1">
                    <a:lumMod val="50000"/>
                  </a:schemeClr>
                </a:solidFill>
              </a:ln>
              <a:effectLst>
                <a:outerShdw blurRad="50800" dist="38100" dir="2700000" algn="tl" rotWithShape="0">
                  <a:schemeClr val="tx1">
                    <a:lumMod val="65000"/>
                    <a:alpha val="40000"/>
                  </a:schemeClr>
                </a:outerShdw>
              </a:effectLst>
            </a:endParaRPr>
          </a:p>
        </p:txBody>
      </p:sp>
      <p:sp>
        <p:nvSpPr>
          <p:cNvPr id="8" name="TextBox 7"/>
          <p:cNvSpPr txBox="1"/>
          <p:nvPr/>
        </p:nvSpPr>
        <p:spPr>
          <a:xfrm>
            <a:off x="7239092" y="-76200"/>
            <a:ext cx="1798569" cy="923330"/>
          </a:xfrm>
          <a:prstGeom prst="rect">
            <a:avLst/>
          </a:prstGeom>
          <a:noFill/>
        </p:spPr>
        <p:txBody>
          <a:bodyPr wrap="none" lIns="0" tIns="0" rIns="0" bIns="0" rtlCol="0">
            <a:spAutoFit/>
          </a:bodyPr>
          <a:lstStyle/>
          <a:p>
            <a:pPr algn="r"/>
            <a:r>
              <a:rPr lang="en-US" sz="6000" dirty="0" smtClean="0">
                <a:ln w="12700">
                  <a:noFill/>
                </a:ln>
                <a:solidFill>
                  <a:schemeClr val="tx1">
                    <a:alpha val="48000"/>
                  </a:schemeClr>
                </a:solidFill>
                <a:effectLst>
                  <a:reflection blurRad="50800" stA="23000" endPos="51000" dir="5400000" sy="-100000" algn="bl" rotWithShape="0"/>
                </a:effectLst>
              </a:rPr>
              <a:t>q &amp; a</a:t>
            </a:r>
            <a:endParaRPr lang="en-US" sz="6000" dirty="0">
              <a:ln w="12700">
                <a:noFill/>
              </a:ln>
              <a:solidFill>
                <a:schemeClr val="tx1">
                  <a:alpha val="48000"/>
                </a:schemeClr>
              </a:solidFill>
              <a:effectLst>
                <a:reflection blurRad="50800" stA="23000" endPos="51000" dir="5400000" sy="-100000" algn="bl" rotWithShape="0"/>
              </a:effectLst>
            </a:endParaRPr>
          </a:p>
        </p:txBody>
      </p:sp>
      <p:sp>
        <p:nvSpPr>
          <p:cNvPr id="11" name="TextBox 10"/>
          <p:cNvSpPr txBox="1"/>
          <p:nvPr/>
        </p:nvSpPr>
        <p:spPr>
          <a:xfrm>
            <a:off x="843536" y="3954214"/>
            <a:ext cx="7412286" cy="769441"/>
          </a:xfrm>
          <a:prstGeom prst="rect">
            <a:avLst/>
          </a:prstGeom>
          <a:noFill/>
        </p:spPr>
        <p:txBody>
          <a:bodyPr wrap="none" lIns="0" tIns="0" rIns="0" bIns="0" rtlCol="0">
            <a:spAutoFit/>
          </a:bodyPr>
          <a:lstStyle/>
          <a:p>
            <a:r>
              <a:rPr lang="en-US" sz="5000" b="1" cap="small" dirty="0" smtClean="0">
                <a:ln w="9525">
                  <a:solidFill>
                    <a:schemeClr val="tx1">
                      <a:lumMod val="50000"/>
                    </a:schemeClr>
                  </a:solidFill>
                </a:ln>
                <a:effectLst>
                  <a:outerShdw blurRad="50800" dist="38100" dir="2700000" algn="tl" rotWithShape="0">
                    <a:schemeClr val="tx1">
                      <a:lumMod val="65000"/>
                      <a:alpha val="40000"/>
                    </a:schemeClr>
                  </a:outerShdw>
                </a:effectLst>
              </a:rPr>
              <a:t>not engaging: NOT OK</a:t>
            </a:r>
            <a:endParaRPr lang="en-US" sz="5000" b="1" cap="small" dirty="0">
              <a:ln w="9525">
                <a:solidFill>
                  <a:schemeClr val="tx1">
                    <a:lumMod val="50000"/>
                  </a:schemeClr>
                </a:solidFill>
              </a:ln>
              <a:effectLst>
                <a:outerShdw blurRad="50800" dist="38100" dir="2700000" algn="tl" rotWithShape="0">
                  <a:schemeClr val="tx1">
                    <a:lumMod val="65000"/>
                    <a:alpha val="40000"/>
                  </a:schemeClr>
                </a:outerShdw>
              </a:effectLst>
            </a:endParaRPr>
          </a:p>
        </p:txBody>
      </p:sp>
    </p:spTree>
    <p:extLst>
      <p:ext uri="{BB962C8B-B14F-4D97-AF65-F5344CB8AC3E}">
        <p14:creationId xmlns:p14="http://schemas.microsoft.com/office/powerpoint/2010/main" val="394781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583387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762000"/>
            <a:ext cx="7315200" cy="1569660"/>
          </a:xfrm>
          <a:prstGeom prst="rect">
            <a:avLst/>
          </a:prstGeom>
          <a:noFill/>
        </p:spPr>
        <p:txBody>
          <a:bodyPr wrap="square" rtlCol="0">
            <a:spAutoFit/>
          </a:bodyPr>
          <a:lstStyle/>
          <a:p>
            <a:pPr algn="r"/>
            <a:r>
              <a:rPr lang="en-US" sz="4800" b="1" dirty="0">
                <a:solidFill>
                  <a:schemeClr val="bg1"/>
                </a:solidFill>
              </a:rPr>
              <a:t>a</a:t>
            </a:r>
            <a:r>
              <a:rPr lang="en-US" sz="4800" b="1" dirty="0" smtClean="0">
                <a:solidFill>
                  <a:schemeClr val="bg1"/>
                </a:solidFill>
              </a:rPr>
              <a:t>nd the secret to a great presentation is...</a:t>
            </a:r>
            <a:endParaRPr lang="en-US" sz="4800" b="1" dirty="0">
              <a:solidFill>
                <a:schemeClr val="bg1"/>
              </a:solidFill>
            </a:endParaRPr>
          </a:p>
        </p:txBody>
      </p:sp>
    </p:spTree>
    <p:extLst>
      <p:ext uri="{BB962C8B-B14F-4D97-AF65-F5344CB8AC3E}">
        <p14:creationId xmlns:p14="http://schemas.microsoft.com/office/powerpoint/2010/main" val="34082632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24" t="2" r="258" b="-714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5791200"/>
            <a:ext cx="5553123" cy="861774"/>
          </a:xfrm>
          <a:prstGeom prst="rect">
            <a:avLst/>
          </a:prstGeom>
          <a:noFill/>
        </p:spPr>
        <p:txBody>
          <a:bodyPr wrap="none" rtlCol="0">
            <a:spAutoFit/>
          </a:bodyPr>
          <a:lstStyle/>
          <a:p>
            <a:r>
              <a:rPr lang="en-US" sz="5000" b="1" dirty="0" smtClean="0">
                <a:ln>
                  <a:solidFill>
                    <a:schemeClr val="tx1">
                      <a:lumMod val="50000"/>
                    </a:schemeClr>
                  </a:solidFill>
                </a:ln>
                <a:solidFill>
                  <a:schemeClr val="bg1"/>
                </a:solidFill>
                <a:effectLst>
                  <a:outerShdw blurRad="50800" dist="38100" dir="2700000" algn="tl" rotWithShape="0">
                    <a:schemeClr val="tx1">
                      <a:lumMod val="50000"/>
                      <a:alpha val="40000"/>
                    </a:schemeClr>
                  </a:outerShdw>
                </a:effectLst>
              </a:rPr>
              <a:t>PRACTICE! (a lot)</a:t>
            </a:r>
            <a:endParaRPr lang="en-US" sz="5000" b="1" dirty="0">
              <a:ln>
                <a:solidFill>
                  <a:schemeClr val="tx1">
                    <a:lumMod val="50000"/>
                  </a:schemeClr>
                </a:solidFill>
              </a:ln>
              <a:solidFill>
                <a:schemeClr val="bg1"/>
              </a:solidFill>
              <a:effectLst>
                <a:outerShdw blurRad="50800" dist="38100" dir="2700000" algn="tl" rotWithShape="0">
                  <a:schemeClr val="tx1">
                    <a:lumMod val="50000"/>
                    <a:alpha val="40000"/>
                  </a:schemeClr>
                </a:outerShdw>
              </a:effectLst>
            </a:endParaRPr>
          </a:p>
        </p:txBody>
      </p:sp>
    </p:spTree>
    <p:extLst>
      <p:ext uri="{BB962C8B-B14F-4D97-AF65-F5344CB8AC3E}">
        <p14:creationId xmlns:p14="http://schemas.microsoft.com/office/powerpoint/2010/main" val="124754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48400" y="5638800"/>
            <a:ext cx="2406428" cy="707886"/>
          </a:xfrm>
          <a:prstGeom prst="rect">
            <a:avLst/>
          </a:prstGeom>
          <a:noFill/>
        </p:spPr>
        <p:txBody>
          <a:bodyPr wrap="none" rtlCol="0">
            <a:spAutoFit/>
          </a:bodyPr>
          <a:lstStyle/>
          <a:p>
            <a:r>
              <a:rPr lang="en-US" sz="4000" dirty="0" smtClean="0">
                <a:solidFill>
                  <a:schemeClr val="tx1">
                    <a:lumMod val="75000"/>
                  </a:schemeClr>
                </a:solidFill>
              </a:rPr>
              <a:t>(the end.)</a:t>
            </a:r>
            <a:endParaRPr lang="en-US" sz="4000" dirty="0">
              <a:solidFill>
                <a:schemeClr val="tx1">
                  <a:lumMod val="75000"/>
                </a:schemeClr>
              </a:solidFill>
            </a:endParaRPr>
          </a:p>
        </p:txBody>
      </p:sp>
    </p:spTree>
    <p:extLst>
      <p:ext uri="{BB962C8B-B14F-4D97-AF65-F5344CB8AC3E}">
        <p14:creationId xmlns:p14="http://schemas.microsoft.com/office/powerpoint/2010/main" val="3496756537"/>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ranislav\Pictures\Funny\_46956543_asleep_afp766.jpg"/>
          <p:cNvPicPr>
            <a:picLocks noChangeAspect="1" noChangeArrowheads="1"/>
          </p:cNvPicPr>
          <p:nvPr/>
        </p:nvPicPr>
        <p:blipFill rotWithShape="1">
          <a:blip r:embed="rId3">
            <a:extLst>
              <a:ext uri="{28A0092B-C50C-407E-A947-70E740481C1C}">
                <a14:useLocalDpi xmlns:a14="http://schemas.microsoft.com/office/drawing/2010/main" val="0"/>
              </a:ext>
            </a:extLst>
          </a:blip>
          <a:srcRect r="6772"/>
          <a:stretch/>
        </p:blipFill>
        <p:spPr bwMode="auto">
          <a:xfrm>
            <a:off x="-29498" y="7374"/>
            <a:ext cx="9235440" cy="6850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5943600"/>
            <a:ext cx="2895600" cy="769441"/>
          </a:xfrm>
          <a:prstGeom prst="rect">
            <a:avLst/>
          </a:prstGeom>
          <a:noFill/>
          <a:effectLst/>
        </p:spPr>
        <p:txBody>
          <a:bodyPr wrap="square" lIns="0" tIns="0" rIns="0" bIns="0" rtlCol="0">
            <a:spAutoFit/>
          </a:bodyPr>
          <a:lstStyle/>
          <a:p>
            <a:r>
              <a:rPr lang="en-US" sz="5000" b="1" dirty="0" smtClean="0">
                <a:ln>
                  <a:solidFill>
                    <a:schemeClr val="tx1">
                      <a:lumMod val="50000"/>
                    </a:schemeClr>
                  </a:solidFill>
                </a:ln>
              </a:rPr>
              <a:t>BORING</a:t>
            </a:r>
            <a:endParaRPr lang="en-US" sz="5000" b="1" dirty="0">
              <a:ln>
                <a:solidFill>
                  <a:schemeClr val="tx1">
                    <a:lumMod val="50000"/>
                  </a:schemeClr>
                </a:solidFill>
              </a:ln>
            </a:endParaRPr>
          </a:p>
        </p:txBody>
      </p:sp>
    </p:spTree>
    <p:extLst>
      <p:ext uri="{BB962C8B-B14F-4D97-AF65-F5344CB8AC3E}">
        <p14:creationId xmlns:p14="http://schemas.microsoft.com/office/powerpoint/2010/main" val="4674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a:off x="-1" y="-1"/>
            <a:ext cx="9144001" cy="6858001"/>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 y="76200"/>
            <a:ext cx="4095673" cy="769441"/>
          </a:xfrm>
          <a:prstGeom prst="rect">
            <a:avLst/>
          </a:prstGeom>
          <a:noFill/>
        </p:spPr>
        <p:txBody>
          <a:bodyPr wrap="none" lIns="0" tIns="0" rIns="0" bIns="0" rtlCol="0">
            <a:spAutoFit/>
          </a:bodyPr>
          <a:lstStyle/>
          <a:p>
            <a:r>
              <a:rPr lang="en-US" sz="5000" b="1" dirty="0" smtClean="0">
                <a:ln>
                  <a:solidFill>
                    <a:schemeClr val="tx1">
                      <a:lumMod val="50000"/>
                    </a:schemeClr>
                  </a:solidFill>
                </a:ln>
              </a:rPr>
              <a:t>CONFUSING</a:t>
            </a:r>
            <a:endParaRPr lang="en-US" sz="5000" b="1" dirty="0">
              <a:ln>
                <a:solidFill>
                  <a:schemeClr val="tx1">
                    <a:lumMod val="50000"/>
                  </a:schemeClr>
                </a:solidFill>
              </a:ln>
            </a:endParaRPr>
          </a:p>
        </p:txBody>
      </p:sp>
    </p:spTree>
    <p:extLst>
      <p:ext uri="{BB962C8B-B14F-4D97-AF65-F5344CB8AC3E}">
        <p14:creationId xmlns:p14="http://schemas.microsoft.com/office/powerpoint/2010/main" val="115998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733" r="2755" b="523"/>
          <a:stretch/>
        </p:blipFill>
        <p:spPr bwMode="auto">
          <a:xfrm>
            <a:off x="0" y="-63731"/>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05399" y="6068894"/>
            <a:ext cx="3972241" cy="769441"/>
          </a:xfrm>
          <a:prstGeom prst="rect">
            <a:avLst/>
          </a:prstGeom>
          <a:noFill/>
        </p:spPr>
        <p:txBody>
          <a:bodyPr wrap="none" lIns="0" tIns="0" rIns="0" bIns="0" rtlCol="0">
            <a:spAutoFit/>
          </a:bodyPr>
          <a:lstStyle/>
          <a:p>
            <a:r>
              <a:rPr lang="en-US" sz="5000" b="1" dirty="0" smtClean="0">
                <a:ln>
                  <a:solidFill>
                    <a:schemeClr val="tx1">
                      <a:lumMod val="50000"/>
                    </a:schemeClr>
                  </a:solidFill>
                </a:ln>
              </a:rPr>
              <a:t>CLUTTERED</a:t>
            </a:r>
            <a:endParaRPr lang="en-US" sz="5000" b="1" dirty="0">
              <a:ln>
                <a:solidFill>
                  <a:schemeClr val="tx1">
                    <a:lumMod val="50000"/>
                  </a:schemeClr>
                </a:solidFill>
              </a:ln>
            </a:endParaRPr>
          </a:p>
        </p:txBody>
      </p:sp>
    </p:spTree>
    <p:extLst>
      <p:ext uri="{BB962C8B-B14F-4D97-AF65-F5344CB8AC3E}">
        <p14:creationId xmlns:p14="http://schemas.microsoft.com/office/powerpoint/2010/main" val="318228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97" r="958"/>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48400" y="88555"/>
            <a:ext cx="2771593" cy="769441"/>
          </a:xfrm>
          <a:prstGeom prst="rect">
            <a:avLst/>
          </a:prstGeom>
          <a:noFill/>
        </p:spPr>
        <p:txBody>
          <a:bodyPr wrap="none" lIns="0" tIns="0" rIns="0" bIns="0" rtlCol="0">
            <a:spAutoFit/>
          </a:bodyPr>
          <a:lstStyle/>
          <a:p>
            <a:r>
              <a:rPr lang="en-US" sz="5000" b="1" dirty="0" smtClean="0">
                <a:ln>
                  <a:solidFill>
                    <a:schemeClr val="tx1">
                      <a:lumMod val="50000"/>
                    </a:schemeClr>
                  </a:solidFill>
                </a:ln>
              </a:rPr>
              <a:t>TRIVIAL</a:t>
            </a:r>
            <a:endParaRPr lang="en-US" sz="5000" b="1" dirty="0">
              <a:ln>
                <a:solidFill>
                  <a:schemeClr val="tx1">
                    <a:lumMod val="50000"/>
                  </a:schemeClr>
                </a:solidFill>
              </a:ln>
            </a:endParaRPr>
          </a:p>
        </p:txBody>
      </p:sp>
    </p:spTree>
    <p:extLst>
      <p:ext uri="{BB962C8B-B14F-4D97-AF65-F5344CB8AC3E}">
        <p14:creationId xmlns:p14="http://schemas.microsoft.com/office/powerpoint/2010/main" val="315113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6" b="5044"/>
          <a:stretch/>
        </p:blipFill>
        <p:spPr bwMode="auto">
          <a:xfrm>
            <a:off x="0" y="-15240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6249"/>
            <a:ext cx="3868047" cy="769441"/>
          </a:xfrm>
          <a:prstGeom prst="rect">
            <a:avLst/>
          </a:prstGeom>
          <a:noFill/>
        </p:spPr>
        <p:txBody>
          <a:bodyPr wrap="none" lIns="0" tIns="0" rIns="0" bIns="0" rtlCol="0">
            <a:spAutoFit/>
          </a:bodyPr>
          <a:lstStyle/>
          <a:p>
            <a:r>
              <a:rPr lang="en-US" sz="5000" b="1" dirty="0" smtClean="0">
                <a:ln w="9525" cmpd="sng">
                  <a:solidFill>
                    <a:schemeClr val="tx1">
                      <a:lumMod val="50000"/>
                    </a:schemeClr>
                  </a:solidFill>
                </a:ln>
              </a:rPr>
              <a:t>OVERLONG</a:t>
            </a:r>
            <a:endParaRPr lang="en-US" sz="5000" b="1" dirty="0">
              <a:ln w="9525" cmpd="sng">
                <a:solidFill>
                  <a:schemeClr val="tx1">
                    <a:lumMod val="50000"/>
                  </a:schemeClr>
                </a:solidFill>
              </a:ln>
            </a:endParaRPr>
          </a:p>
        </p:txBody>
      </p:sp>
    </p:spTree>
    <p:extLst>
      <p:ext uri="{BB962C8B-B14F-4D97-AF65-F5344CB8AC3E}">
        <p14:creationId xmlns:p14="http://schemas.microsoft.com/office/powerpoint/2010/main" val="236836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76200"/>
            <a:ext cx="4360168" cy="923330"/>
          </a:xfrm>
          <a:prstGeom prst="rect">
            <a:avLst/>
          </a:prstGeom>
          <a:noFill/>
        </p:spPr>
        <p:txBody>
          <a:bodyPr wrap="none" lIns="0" tIns="0" rIns="0" bIns="0" rtlCol="0">
            <a:spAutoFit/>
          </a:bodyPr>
          <a:lstStyle/>
          <a:p>
            <a:r>
              <a:rPr lang="en-US" sz="6000" b="1" dirty="0" smtClean="0">
                <a:ln>
                  <a:solidFill>
                    <a:schemeClr val="tx1">
                      <a:lumMod val="50000"/>
                    </a:schemeClr>
                  </a:solidFill>
                </a:ln>
              </a:rPr>
              <a:t>MISSING…</a:t>
            </a:r>
            <a:endParaRPr lang="en-US" sz="6000" b="1" dirty="0">
              <a:ln>
                <a:solidFill>
                  <a:schemeClr val="tx1">
                    <a:lumMod val="50000"/>
                  </a:schemeClr>
                </a:solidFill>
              </a:ln>
            </a:endParaRPr>
          </a:p>
        </p:txBody>
      </p:sp>
    </p:spTree>
    <p:extLst>
      <p:ext uri="{BB962C8B-B14F-4D97-AF65-F5344CB8AC3E}">
        <p14:creationId xmlns:p14="http://schemas.microsoft.com/office/powerpoint/2010/main" val="39170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782</TotalTime>
  <Words>4860</Words>
  <Application>Microsoft Office PowerPoint</Application>
  <PresentationFormat>On-screen Show (4:3)</PresentationFormat>
  <Paragraphs>530</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 on Talks</dc:title>
  <dc:creator>Branislav L. Slantchev</dc:creator>
  <cp:lastModifiedBy>Branislav Slantchev</cp:lastModifiedBy>
  <cp:revision>241</cp:revision>
  <dcterms:created xsi:type="dcterms:W3CDTF">2012-12-02T19:51:56Z</dcterms:created>
  <dcterms:modified xsi:type="dcterms:W3CDTF">2012-12-04T22:50:50Z</dcterms:modified>
</cp:coreProperties>
</file>